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8" r:id="rId2"/>
    <p:sldId id="257" r:id="rId3"/>
    <p:sldId id="266" r:id="rId4"/>
    <p:sldId id="269" r:id="rId5"/>
    <p:sldId id="271" r:id="rId6"/>
    <p:sldId id="270" r:id="rId7"/>
    <p:sldId id="265" r:id="rId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6336"/>
    <a:srgbClr val="0F5940"/>
    <a:srgbClr val="0277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58" autoAdjust="0"/>
    <p:restoredTop sz="91174" autoAdjust="0"/>
  </p:normalViewPr>
  <p:slideViewPr>
    <p:cSldViewPr snapToGrid="0">
      <p:cViewPr varScale="1">
        <p:scale>
          <a:sx n="186" d="100"/>
          <a:sy n="186" d="100"/>
        </p:scale>
        <p:origin x="248" y="7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E5A4F1-F42A-444A-8B4F-82DCDC76813D}" type="datetimeFigureOut">
              <a:rPr lang="sv-SE" smtClean="0"/>
              <a:t>2024-11-13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7B8CD3-E60D-4E28-9A63-278B121C3AAD}" type="slidenum">
              <a:rPr lang="sv-SE" smtClean="0"/>
              <a:t>‹#›</a:t>
            </a:fld>
            <a:endParaRPr lang="sv-SE"/>
          </a:p>
        </p:txBody>
      </p:sp>
    </p:spTree>
    <p:extLst>
      <p:ext uri="{BB962C8B-B14F-4D97-AF65-F5344CB8AC3E}">
        <p14:creationId xmlns:p14="http://schemas.microsoft.com/office/powerpoint/2010/main" val="2398986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minkarta.lantmateriet.s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Idag ska vi göra en övning om hur vi kan förbättra våra rasthagar både för våra hästar, oss och miljön genom att följa hur vattnet rinner. Ni ska efter genomgången kunna bedöma de risker för näringsläckage som finns i ett stall och ge förslag på förbättringsåtgärder.</a:t>
            </a:r>
          </a:p>
          <a:p>
            <a:endParaRPr lang="sv-SE" dirty="0"/>
          </a:p>
        </p:txBody>
      </p:sp>
      <p:sp>
        <p:nvSpPr>
          <p:cNvPr id="4" name="Platshållare för bildnummer 3"/>
          <p:cNvSpPr>
            <a:spLocks noGrp="1"/>
          </p:cNvSpPr>
          <p:nvPr>
            <p:ph type="sldNum" sz="quarter" idx="5"/>
          </p:nvPr>
        </p:nvSpPr>
        <p:spPr/>
        <p:txBody>
          <a:bodyPr/>
          <a:lstStyle/>
          <a:p>
            <a:fld id="{FB7B8CD3-E60D-4E28-9A63-278B121C3AAD}" type="slidenum">
              <a:rPr lang="sv-SE" smtClean="0"/>
              <a:t>1</a:t>
            </a:fld>
            <a:endParaRPr lang="sv-SE"/>
          </a:p>
        </p:txBody>
      </p:sp>
    </p:spTree>
    <p:extLst>
      <p:ext uri="{BB962C8B-B14F-4D97-AF65-F5344CB8AC3E}">
        <p14:creationId xmlns:p14="http://schemas.microsoft.com/office/powerpoint/2010/main" val="3843116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ni ska göra är en vattenvårdsplan och stegen i att göra detta är…</a:t>
            </a:r>
          </a:p>
        </p:txBody>
      </p:sp>
      <p:sp>
        <p:nvSpPr>
          <p:cNvPr id="4" name="Platshållare för bildnummer 3"/>
          <p:cNvSpPr>
            <a:spLocks noGrp="1"/>
          </p:cNvSpPr>
          <p:nvPr>
            <p:ph type="sldNum" sz="quarter" idx="5"/>
          </p:nvPr>
        </p:nvSpPr>
        <p:spPr/>
        <p:txBody>
          <a:bodyPr/>
          <a:lstStyle/>
          <a:p>
            <a:fld id="{FB7B8CD3-E60D-4E28-9A63-278B121C3AAD}" type="slidenum">
              <a:rPr lang="sv-SE" smtClean="0"/>
              <a:t>2</a:t>
            </a:fld>
            <a:endParaRPr lang="sv-SE"/>
          </a:p>
        </p:txBody>
      </p:sp>
    </p:spTree>
    <p:extLst>
      <p:ext uri="{BB962C8B-B14F-4D97-AF65-F5344CB8AC3E}">
        <p14:creationId xmlns:p14="http://schemas.microsoft.com/office/powerpoint/2010/main" val="284567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Gå igenom i genom de olika stegen och förklara enligt instruktionerna i bilden. Steg 1 är en förberedelse inför gårdsbesöket.</a:t>
            </a:r>
          </a:p>
        </p:txBody>
      </p:sp>
      <p:sp>
        <p:nvSpPr>
          <p:cNvPr id="4" name="Platshållare för bildnummer 3"/>
          <p:cNvSpPr>
            <a:spLocks noGrp="1"/>
          </p:cNvSpPr>
          <p:nvPr>
            <p:ph type="sldNum" sz="quarter" idx="5"/>
          </p:nvPr>
        </p:nvSpPr>
        <p:spPr/>
        <p:txBody>
          <a:bodyPr/>
          <a:lstStyle/>
          <a:p>
            <a:fld id="{FB7B8CD3-E60D-4E28-9A63-278B121C3AAD}" type="slidenum">
              <a:rPr lang="sv-SE" smtClean="0"/>
              <a:t>3</a:t>
            </a:fld>
            <a:endParaRPr lang="sv-SE"/>
          </a:p>
        </p:txBody>
      </p:sp>
    </p:spTree>
    <p:extLst>
      <p:ext uri="{BB962C8B-B14F-4D97-AF65-F5344CB8AC3E}">
        <p14:creationId xmlns:p14="http://schemas.microsoft.com/office/powerpoint/2010/main" val="3150903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 olika bilderna är exempel på hur det kan se ut i de olika riskområdena samt igenvuxna och dåligt underhållna diken som man kan upptäcka vid gårdsbesöket.</a:t>
            </a:r>
          </a:p>
        </p:txBody>
      </p:sp>
      <p:sp>
        <p:nvSpPr>
          <p:cNvPr id="4" name="Platshållare för bildnummer 3"/>
          <p:cNvSpPr>
            <a:spLocks noGrp="1"/>
          </p:cNvSpPr>
          <p:nvPr>
            <p:ph type="sldNum" sz="quarter" idx="5"/>
          </p:nvPr>
        </p:nvSpPr>
        <p:spPr/>
        <p:txBody>
          <a:bodyPr/>
          <a:lstStyle/>
          <a:p>
            <a:fld id="{FB7B8CD3-E60D-4E28-9A63-278B121C3AAD}" type="slidenum">
              <a:rPr lang="sv-SE" smtClean="0"/>
              <a:t>4</a:t>
            </a:fld>
            <a:endParaRPr lang="sv-SE"/>
          </a:p>
        </p:txBody>
      </p:sp>
    </p:spTree>
    <p:extLst>
      <p:ext uri="{BB962C8B-B14F-4D97-AF65-F5344CB8AC3E}">
        <p14:creationId xmlns:p14="http://schemas.microsoft.com/office/powerpoint/2010/main" val="501376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Efter att ha identifierat problemområden vid gårdsbesöket är det dags att ge förslag på hur man kan åtgärda dem. Texten beskriver vad man kan göra och bilderna illustrerar hur resultatet kan bli.</a:t>
            </a:r>
          </a:p>
        </p:txBody>
      </p:sp>
      <p:sp>
        <p:nvSpPr>
          <p:cNvPr id="4" name="Platshållare för bildnummer 3"/>
          <p:cNvSpPr>
            <a:spLocks noGrp="1"/>
          </p:cNvSpPr>
          <p:nvPr>
            <p:ph type="sldNum" sz="quarter" idx="5"/>
          </p:nvPr>
        </p:nvSpPr>
        <p:spPr/>
        <p:txBody>
          <a:bodyPr/>
          <a:lstStyle/>
          <a:p>
            <a:fld id="{FB7B8CD3-E60D-4E28-9A63-278B121C3AAD}" type="slidenum">
              <a:rPr lang="sv-SE" smtClean="0"/>
              <a:t>5</a:t>
            </a:fld>
            <a:endParaRPr lang="sv-SE"/>
          </a:p>
        </p:txBody>
      </p:sp>
    </p:spTree>
    <p:extLst>
      <p:ext uri="{BB962C8B-B14F-4D97-AF65-F5344CB8AC3E}">
        <p14:creationId xmlns:p14="http://schemas.microsoft.com/office/powerpoint/2010/main" val="1955316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Fler förslag på åtgärder och bilder som illustrerar.</a:t>
            </a:r>
          </a:p>
        </p:txBody>
      </p:sp>
      <p:sp>
        <p:nvSpPr>
          <p:cNvPr id="4" name="Platshållare för bildnummer 3"/>
          <p:cNvSpPr>
            <a:spLocks noGrp="1"/>
          </p:cNvSpPr>
          <p:nvPr>
            <p:ph type="sldNum" sz="quarter" idx="5"/>
          </p:nvPr>
        </p:nvSpPr>
        <p:spPr/>
        <p:txBody>
          <a:bodyPr/>
          <a:lstStyle/>
          <a:p>
            <a:fld id="{FB7B8CD3-E60D-4E28-9A63-278B121C3AAD}" type="slidenum">
              <a:rPr lang="sv-SE" smtClean="0"/>
              <a:t>6</a:t>
            </a:fld>
            <a:endParaRPr lang="sv-SE"/>
          </a:p>
        </p:txBody>
      </p:sp>
    </p:spTree>
    <p:extLst>
      <p:ext uri="{BB962C8B-B14F-4D97-AF65-F5344CB8AC3E}">
        <p14:creationId xmlns:p14="http://schemas.microsoft.com/office/powerpoint/2010/main" val="2535111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Presentation av uppgiften som kan genomföras i par eller enskilt, vid ett studiebesök alternativt APL. Det är även lämpligt att gå runt med eleverna i den hästverksamhet som undervisningen bedrivs och gemensamt identifiera olika riskområden som eleverna sedan får komma med förbättringsförslag på. Efter att eleverna bestämt vilken gård de ska besöka ge dem tips på var de kan hitta lämpliga kartor för att få en översiktsbild på den gård de ska besöka. Tips på var lämpliga kartor kan hittas är på Google </a:t>
            </a:r>
            <a:r>
              <a:rPr lang="sv-SE" dirty="0" err="1"/>
              <a:t>Maps</a:t>
            </a:r>
            <a:r>
              <a:rPr lang="sv-SE" dirty="0"/>
              <a:t> satellitläge samt </a:t>
            </a:r>
            <a:r>
              <a:rPr lang="sv-SE" dirty="0">
                <a:hlinkClick r:id="rId3"/>
              </a:rPr>
              <a:t>Min Karta (lantmateriet.se)</a:t>
            </a:r>
            <a:r>
              <a:rPr lang="sv-SE" dirty="0"/>
              <a:t> (flygbild). Om eleverna ska göra detta på egen hand så låt gärna eleverna ta fram en karta över sin utvalda går innan lektionen avslutas. Dela också ut checklistan alternativt mejla ut den till dem innan avslutning så de har den med sig vid gårdsbesöket.</a:t>
            </a:r>
          </a:p>
          <a:p>
            <a:r>
              <a:rPr lang="sv-SE" dirty="0"/>
              <a:t>Redovisningen kan ske både muntligt och/eller skriftligt med det är </a:t>
            </a:r>
            <a:r>
              <a:rPr lang="sv-SE" dirty="0" err="1"/>
              <a:t>viktgt</a:t>
            </a:r>
            <a:r>
              <a:rPr lang="sv-SE" dirty="0"/>
              <a:t> att de får återkoppling på de identifierade riskområdena samt sina åtgärdsförslag.</a:t>
            </a:r>
          </a:p>
        </p:txBody>
      </p:sp>
      <p:sp>
        <p:nvSpPr>
          <p:cNvPr id="4" name="Platshållare för bildnummer 3"/>
          <p:cNvSpPr>
            <a:spLocks noGrp="1"/>
          </p:cNvSpPr>
          <p:nvPr>
            <p:ph type="sldNum" sz="quarter" idx="5"/>
          </p:nvPr>
        </p:nvSpPr>
        <p:spPr/>
        <p:txBody>
          <a:bodyPr/>
          <a:lstStyle/>
          <a:p>
            <a:fld id="{FB7B8CD3-E60D-4E28-9A63-278B121C3AAD}" type="slidenum">
              <a:rPr lang="sv-SE" smtClean="0"/>
              <a:t>7</a:t>
            </a:fld>
            <a:endParaRPr lang="sv-SE"/>
          </a:p>
        </p:txBody>
      </p:sp>
    </p:spTree>
    <p:extLst>
      <p:ext uri="{BB962C8B-B14F-4D97-AF65-F5344CB8AC3E}">
        <p14:creationId xmlns:p14="http://schemas.microsoft.com/office/powerpoint/2010/main" val="3120085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1B458B-D026-220C-0F63-55DAA0602DDB}"/>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43951B77-58E4-D59C-3059-C0B4B54DA2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F7A3D640-013A-7006-0A96-59D77CD17E3C}"/>
              </a:ext>
            </a:extLst>
          </p:cNvPr>
          <p:cNvSpPr>
            <a:spLocks noGrp="1"/>
          </p:cNvSpPr>
          <p:nvPr>
            <p:ph type="dt" sz="half" idx="10"/>
          </p:nvPr>
        </p:nvSpPr>
        <p:spPr/>
        <p:txBody>
          <a:bodyPr/>
          <a:lstStyle/>
          <a:p>
            <a:fld id="{9EA2D735-4CB4-49D3-B78F-80EC03B65ADC}" type="datetimeFigureOut">
              <a:rPr lang="sv-SE" smtClean="0"/>
              <a:t>2024-11-13</a:t>
            </a:fld>
            <a:endParaRPr lang="sv-SE"/>
          </a:p>
        </p:txBody>
      </p:sp>
      <p:sp>
        <p:nvSpPr>
          <p:cNvPr id="5" name="Platshållare för sidfot 4">
            <a:extLst>
              <a:ext uri="{FF2B5EF4-FFF2-40B4-BE49-F238E27FC236}">
                <a16:creationId xmlns:a16="http://schemas.microsoft.com/office/drawing/2014/main" id="{F019D6B2-47C4-A4D6-E23A-883306238BB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C55A3E8-570F-A373-B9FE-D91430B4827A}"/>
              </a:ext>
            </a:extLst>
          </p:cNvPr>
          <p:cNvSpPr>
            <a:spLocks noGrp="1"/>
          </p:cNvSpPr>
          <p:nvPr>
            <p:ph type="sldNum" sz="quarter" idx="12"/>
          </p:nvPr>
        </p:nvSpPr>
        <p:spPr/>
        <p:txBody>
          <a:bodyPr/>
          <a:lstStyle/>
          <a:p>
            <a:fld id="{E643801F-C16A-4931-8F87-CEE0A5E71574}" type="slidenum">
              <a:rPr lang="sv-SE" smtClean="0"/>
              <a:t>‹#›</a:t>
            </a:fld>
            <a:endParaRPr lang="sv-SE"/>
          </a:p>
        </p:txBody>
      </p:sp>
    </p:spTree>
    <p:extLst>
      <p:ext uri="{BB962C8B-B14F-4D97-AF65-F5344CB8AC3E}">
        <p14:creationId xmlns:p14="http://schemas.microsoft.com/office/powerpoint/2010/main" val="2210630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6DE581-CFFE-757B-403F-453ED2749B18}"/>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DED7EE97-19FA-D31B-F31A-D30142F4F73D}"/>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5810986-E28B-14EE-7F44-015E5D8A207A}"/>
              </a:ext>
            </a:extLst>
          </p:cNvPr>
          <p:cNvSpPr>
            <a:spLocks noGrp="1"/>
          </p:cNvSpPr>
          <p:nvPr>
            <p:ph type="dt" sz="half" idx="10"/>
          </p:nvPr>
        </p:nvSpPr>
        <p:spPr/>
        <p:txBody>
          <a:bodyPr/>
          <a:lstStyle/>
          <a:p>
            <a:fld id="{9EA2D735-4CB4-49D3-B78F-80EC03B65ADC}" type="datetimeFigureOut">
              <a:rPr lang="sv-SE" smtClean="0"/>
              <a:t>2024-11-13</a:t>
            </a:fld>
            <a:endParaRPr lang="sv-SE"/>
          </a:p>
        </p:txBody>
      </p:sp>
      <p:sp>
        <p:nvSpPr>
          <p:cNvPr id="5" name="Platshållare för sidfot 4">
            <a:extLst>
              <a:ext uri="{FF2B5EF4-FFF2-40B4-BE49-F238E27FC236}">
                <a16:creationId xmlns:a16="http://schemas.microsoft.com/office/drawing/2014/main" id="{ABD04082-7E3F-6F59-89F5-B3ABB3D0D3E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2F65E59-1036-909D-DC85-3BC22532AFF9}"/>
              </a:ext>
            </a:extLst>
          </p:cNvPr>
          <p:cNvSpPr>
            <a:spLocks noGrp="1"/>
          </p:cNvSpPr>
          <p:nvPr>
            <p:ph type="sldNum" sz="quarter" idx="12"/>
          </p:nvPr>
        </p:nvSpPr>
        <p:spPr/>
        <p:txBody>
          <a:bodyPr/>
          <a:lstStyle/>
          <a:p>
            <a:fld id="{E643801F-C16A-4931-8F87-CEE0A5E71574}" type="slidenum">
              <a:rPr lang="sv-SE" smtClean="0"/>
              <a:t>‹#›</a:t>
            </a:fld>
            <a:endParaRPr lang="sv-SE"/>
          </a:p>
        </p:txBody>
      </p:sp>
    </p:spTree>
    <p:extLst>
      <p:ext uri="{BB962C8B-B14F-4D97-AF65-F5344CB8AC3E}">
        <p14:creationId xmlns:p14="http://schemas.microsoft.com/office/powerpoint/2010/main" val="1567409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84C31F3B-DA67-44F9-4DDD-A9B52638D8D2}"/>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DB0C2C5A-20A3-EEA7-1EAF-E84CBC16299A}"/>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31C5903-E2F1-1BE4-5E6D-B6DC26653671}"/>
              </a:ext>
            </a:extLst>
          </p:cNvPr>
          <p:cNvSpPr>
            <a:spLocks noGrp="1"/>
          </p:cNvSpPr>
          <p:nvPr>
            <p:ph type="dt" sz="half" idx="10"/>
          </p:nvPr>
        </p:nvSpPr>
        <p:spPr/>
        <p:txBody>
          <a:bodyPr/>
          <a:lstStyle/>
          <a:p>
            <a:fld id="{9EA2D735-4CB4-49D3-B78F-80EC03B65ADC}" type="datetimeFigureOut">
              <a:rPr lang="sv-SE" smtClean="0"/>
              <a:t>2024-11-13</a:t>
            </a:fld>
            <a:endParaRPr lang="sv-SE"/>
          </a:p>
        </p:txBody>
      </p:sp>
      <p:sp>
        <p:nvSpPr>
          <p:cNvPr id="5" name="Platshållare för sidfot 4">
            <a:extLst>
              <a:ext uri="{FF2B5EF4-FFF2-40B4-BE49-F238E27FC236}">
                <a16:creationId xmlns:a16="http://schemas.microsoft.com/office/drawing/2014/main" id="{0626F601-5547-EECF-6165-91F77EFF707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0C39F6C-FD58-7334-7E92-8F5534D55AB5}"/>
              </a:ext>
            </a:extLst>
          </p:cNvPr>
          <p:cNvSpPr>
            <a:spLocks noGrp="1"/>
          </p:cNvSpPr>
          <p:nvPr>
            <p:ph type="sldNum" sz="quarter" idx="12"/>
          </p:nvPr>
        </p:nvSpPr>
        <p:spPr/>
        <p:txBody>
          <a:bodyPr/>
          <a:lstStyle/>
          <a:p>
            <a:fld id="{E643801F-C16A-4931-8F87-CEE0A5E71574}" type="slidenum">
              <a:rPr lang="sv-SE" smtClean="0"/>
              <a:t>‹#›</a:t>
            </a:fld>
            <a:endParaRPr lang="sv-SE"/>
          </a:p>
        </p:txBody>
      </p:sp>
    </p:spTree>
    <p:extLst>
      <p:ext uri="{BB962C8B-B14F-4D97-AF65-F5344CB8AC3E}">
        <p14:creationId xmlns:p14="http://schemas.microsoft.com/office/powerpoint/2010/main" val="639701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7C4801-6938-1E28-585D-60C6E65619F9}"/>
              </a:ext>
            </a:extLst>
          </p:cNvPr>
          <p:cNvSpPr>
            <a:spLocks noGrp="1"/>
          </p:cNvSpPr>
          <p:nvPr>
            <p:ph type="title"/>
          </p:nvPr>
        </p:nvSpPr>
        <p:spPr>
          <a:xfrm>
            <a:off x="838200" y="487362"/>
            <a:ext cx="10515600" cy="1325563"/>
          </a:xfrm>
        </p:spPr>
        <p:txBody>
          <a:bodyPr anchor="b" anchorCtr="0">
            <a:noAutofit/>
          </a:bodyPr>
          <a:lstStyle>
            <a:lvl1pPr>
              <a:defRPr sz="4000" b="1" i="0">
                <a:solidFill>
                  <a:srgbClr val="386336"/>
                </a:solidFill>
                <a:latin typeface="Myriad Pro" panose="020B0503030403020204" pitchFamily="34" charset="0"/>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7D82C2A-BC99-9162-77DB-5EA0DE677F42}"/>
              </a:ext>
            </a:extLst>
          </p:cNvPr>
          <p:cNvSpPr>
            <a:spLocks noGrp="1"/>
          </p:cNvSpPr>
          <p:nvPr>
            <p:ph idx="1"/>
          </p:nvPr>
        </p:nvSpPr>
        <p:spPr>
          <a:xfrm>
            <a:off x="838200" y="1947862"/>
            <a:ext cx="10515600" cy="4351338"/>
          </a:xfrm>
        </p:spPr>
        <p:txBody>
          <a:bodyPr>
            <a:noAutofit/>
          </a:bodyPr>
          <a:lstStyle>
            <a:lvl1pPr marL="360000" indent="-360000">
              <a:spcBef>
                <a:spcPts val="1600"/>
              </a:spcBef>
              <a:buSzPct val="120000"/>
              <a:buFontTx/>
              <a:buBlip>
                <a:blip r:embed="rId2"/>
              </a:buBlip>
              <a:defRPr sz="2400" b="0" i="0">
                <a:latin typeface="Myriad Pro" panose="020B0503030403020204" pitchFamily="34" charset="0"/>
              </a:defRPr>
            </a:lvl1pPr>
            <a:lvl2pPr marL="685800" indent="-228600">
              <a:buClr>
                <a:srgbClr val="386336"/>
              </a:buClr>
              <a:buSzPct val="120000"/>
              <a:buFont typeface="Arial" panose="020B0604020202020204" pitchFamily="34" charset="0"/>
              <a:buChar char="•"/>
              <a:defRPr sz="2000" b="0" i="0">
                <a:latin typeface="Myriad Pro" panose="020B0503030403020204" pitchFamily="34" charset="0"/>
              </a:defRPr>
            </a:lvl2pPr>
            <a:lvl3pPr marL="1143000" indent="-228600">
              <a:buClr>
                <a:srgbClr val="386336"/>
              </a:buClr>
              <a:buSzPct val="120000"/>
              <a:buFont typeface="Arial" panose="020B0604020202020204" pitchFamily="34" charset="0"/>
              <a:buChar char="•"/>
              <a:defRPr sz="1800" b="0" i="0">
                <a:latin typeface="Myriad Pro" panose="020B0503030403020204" pitchFamily="34" charset="0"/>
              </a:defRPr>
            </a:lvl3pPr>
            <a:lvl4pPr marL="1600200" indent="-228600">
              <a:buClr>
                <a:srgbClr val="386336"/>
              </a:buClr>
              <a:buSzPct val="120000"/>
              <a:buFont typeface="Arial" panose="020B0604020202020204" pitchFamily="34" charset="0"/>
              <a:buChar char="•"/>
              <a:defRPr sz="1600" b="0" i="0">
                <a:latin typeface="Myriad Pro" panose="020B0503030403020204" pitchFamily="34" charset="0"/>
              </a:defRPr>
            </a:lvl4pPr>
            <a:lvl5pPr marL="2057400" indent="-228600">
              <a:buClr>
                <a:srgbClr val="386336"/>
              </a:buClr>
              <a:buSzPct val="120000"/>
              <a:buFont typeface="Arial" panose="020B0604020202020204" pitchFamily="34" charset="0"/>
              <a:buChar char="•"/>
              <a:defRPr sz="1400" b="0" i="0">
                <a:latin typeface="Myriad Pro" panose="020B0503030403020204" pitchFamily="34"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Rektangel 6">
            <a:extLst>
              <a:ext uri="{FF2B5EF4-FFF2-40B4-BE49-F238E27FC236}">
                <a16:creationId xmlns:a16="http://schemas.microsoft.com/office/drawing/2014/main" id="{7B249A02-10A5-5B27-828E-79D9F98C01E7}"/>
              </a:ext>
            </a:extLst>
          </p:cNvPr>
          <p:cNvSpPr/>
          <p:nvPr userDrawn="1"/>
        </p:nvSpPr>
        <p:spPr>
          <a:xfrm>
            <a:off x="0" y="6502400"/>
            <a:ext cx="12192000" cy="355600"/>
          </a:xfrm>
          <a:prstGeom prst="rect">
            <a:avLst/>
          </a:prstGeom>
          <a:solidFill>
            <a:srgbClr val="386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0610708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525019-B91A-C4D8-7D58-1B778243D6EA}"/>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0490ECB2-82AF-7F51-CD0C-AC289CE535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3DFC91E4-E991-713E-CA2B-12E1FE7C8EDB}"/>
              </a:ext>
            </a:extLst>
          </p:cNvPr>
          <p:cNvSpPr>
            <a:spLocks noGrp="1"/>
          </p:cNvSpPr>
          <p:nvPr>
            <p:ph type="dt" sz="half" idx="10"/>
          </p:nvPr>
        </p:nvSpPr>
        <p:spPr/>
        <p:txBody>
          <a:bodyPr/>
          <a:lstStyle/>
          <a:p>
            <a:fld id="{9EA2D735-4CB4-49D3-B78F-80EC03B65ADC}" type="datetimeFigureOut">
              <a:rPr lang="sv-SE" smtClean="0"/>
              <a:t>2024-11-13</a:t>
            </a:fld>
            <a:endParaRPr lang="sv-SE"/>
          </a:p>
        </p:txBody>
      </p:sp>
      <p:sp>
        <p:nvSpPr>
          <p:cNvPr id="5" name="Platshållare för sidfot 4">
            <a:extLst>
              <a:ext uri="{FF2B5EF4-FFF2-40B4-BE49-F238E27FC236}">
                <a16:creationId xmlns:a16="http://schemas.microsoft.com/office/drawing/2014/main" id="{D0DCBF18-E191-9372-3C69-2CBBBE3A463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6A1DF24-E9E4-0BE7-6032-62315EEA26EA}"/>
              </a:ext>
            </a:extLst>
          </p:cNvPr>
          <p:cNvSpPr>
            <a:spLocks noGrp="1"/>
          </p:cNvSpPr>
          <p:nvPr>
            <p:ph type="sldNum" sz="quarter" idx="12"/>
          </p:nvPr>
        </p:nvSpPr>
        <p:spPr/>
        <p:txBody>
          <a:bodyPr/>
          <a:lstStyle/>
          <a:p>
            <a:fld id="{E643801F-C16A-4931-8F87-CEE0A5E71574}" type="slidenum">
              <a:rPr lang="sv-SE" smtClean="0"/>
              <a:t>‹#›</a:t>
            </a:fld>
            <a:endParaRPr lang="sv-SE"/>
          </a:p>
        </p:txBody>
      </p:sp>
    </p:spTree>
    <p:extLst>
      <p:ext uri="{BB962C8B-B14F-4D97-AF65-F5344CB8AC3E}">
        <p14:creationId xmlns:p14="http://schemas.microsoft.com/office/powerpoint/2010/main" val="4291107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D033BE-E57C-7F1A-C203-D25E25BB92B5}"/>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CB73C2E-4CED-67C7-E033-17A539D82B6A}"/>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C1005563-373B-77A2-C0A2-7A1B805413D7}"/>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410D7960-E5F3-2950-5D04-82DFB685113C}"/>
              </a:ext>
            </a:extLst>
          </p:cNvPr>
          <p:cNvSpPr>
            <a:spLocks noGrp="1"/>
          </p:cNvSpPr>
          <p:nvPr>
            <p:ph type="dt" sz="half" idx="10"/>
          </p:nvPr>
        </p:nvSpPr>
        <p:spPr/>
        <p:txBody>
          <a:bodyPr/>
          <a:lstStyle/>
          <a:p>
            <a:fld id="{9EA2D735-4CB4-49D3-B78F-80EC03B65ADC}" type="datetimeFigureOut">
              <a:rPr lang="sv-SE" smtClean="0"/>
              <a:t>2024-11-13</a:t>
            </a:fld>
            <a:endParaRPr lang="sv-SE"/>
          </a:p>
        </p:txBody>
      </p:sp>
      <p:sp>
        <p:nvSpPr>
          <p:cNvPr id="6" name="Platshållare för sidfot 5">
            <a:extLst>
              <a:ext uri="{FF2B5EF4-FFF2-40B4-BE49-F238E27FC236}">
                <a16:creationId xmlns:a16="http://schemas.microsoft.com/office/drawing/2014/main" id="{1F75DA8F-2BE4-46A3-55D3-C0B7DA4470E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84637AE-5BE2-444B-1DAA-78E92AFCF789}"/>
              </a:ext>
            </a:extLst>
          </p:cNvPr>
          <p:cNvSpPr>
            <a:spLocks noGrp="1"/>
          </p:cNvSpPr>
          <p:nvPr>
            <p:ph type="sldNum" sz="quarter" idx="12"/>
          </p:nvPr>
        </p:nvSpPr>
        <p:spPr/>
        <p:txBody>
          <a:bodyPr/>
          <a:lstStyle/>
          <a:p>
            <a:fld id="{E643801F-C16A-4931-8F87-CEE0A5E71574}" type="slidenum">
              <a:rPr lang="sv-SE" smtClean="0"/>
              <a:t>‹#›</a:t>
            </a:fld>
            <a:endParaRPr lang="sv-SE"/>
          </a:p>
        </p:txBody>
      </p:sp>
    </p:spTree>
    <p:extLst>
      <p:ext uri="{BB962C8B-B14F-4D97-AF65-F5344CB8AC3E}">
        <p14:creationId xmlns:p14="http://schemas.microsoft.com/office/powerpoint/2010/main" val="3458479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EF86C2-D52C-782F-F53D-0743F6CA0F3D}"/>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555B1DA-D87E-FA07-FF1E-E2D3F866A2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E8C43C78-7945-E59F-FB90-A8BA2FE8EC7B}"/>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805A58CF-BF17-DDA8-DF7B-F9FA096CD2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343A7ADF-CDDE-80F8-00E4-BC111DDF6625}"/>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754A0A06-8D8F-03AD-FDEA-A00A1D387B1B}"/>
              </a:ext>
            </a:extLst>
          </p:cNvPr>
          <p:cNvSpPr>
            <a:spLocks noGrp="1"/>
          </p:cNvSpPr>
          <p:nvPr>
            <p:ph type="dt" sz="half" idx="10"/>
          </p:nvPr>
        </p:nvSpPr>
        <p:spPr/>
        <p:txBody>
          <a:bodyPr/>
          <a:lstStyle/>
          <a:p>
            <a:fld id="{9EA2D735-4CB4-49D3-B78F-80EC03B65ADC}" type="datetimeFigureOut">
              <a:rPr lang="sv-SE" smtClean="0"/>
              <a:t>2024-11-13</a:t>
            </a:fld>
            <a:endParaRPr lang="sv-SE"/>
          </a:p>
        </p:txBody>
      </p:sp>
      <p:sp>
        <p:nvSpPr>
          <p:cNvPr id="8" name="Platshållare för sidfot 7">
            <a:extLst>
              <a:ext uri="{FF2B5EF4-FFF2-40B4-BE49-F238E27FC236}">
                <a16:creationId xmlns:a16="http://schemas.microsoft.com/office/drawing/2014/main" id="{190C2DD7-82E9-CA33-95C2-117EB0299C98}"/>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2B6EAC48-7F9A-C64F-D173-FFB715AE2898}"/>
              </a:ext>
            </a:extLst>
          </p:cNvPr>
          <p:cNvSpPr>
            <a:spLocks noGrp="1"/>
          </p:cNvSpPr>
          <p:nvPr>
            <p:ph type="sldNum" sz="quarter" idx="12"/>
          </p:nvPr>
        </p:nvSpPr>
        <p:spPr/>
        <p:txBody>
          <a:bodyPr/>
          <a:lstStyle/>
          <a:p>
            <a:fld id="{E643801F-C16A-4931-8F87-CEE0A5E71574}" type="slidenum">
              <a:rPr lang="sv-SE" smtClean="0"/>
              <a:t>‹#›</a:t>
            </a:fld>
            <a:endParaRPr lang="sv-SE"/>
          </a:p>
        </p:txBody>
      </p:sp>
    </p:spTree>
    <p:extLst>
      <p:ext uri="{BB962C8B-B14F-4D97-AF65-F5344CB8AC3E}">
        <p14:creationId xmlns:p14="http://schemas.microsoft.com/office/powerpoint/2010/main" val="2878428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876ACB-A321-41AC-1A7A-5FC930BD8B98}"/>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915E6A0F-A822-08A4-37EF-2DE22E4A779A}"/>
              </a:ext>
            </a:extLst>
          </p:cNvPr>
          <p:cNvSpPr>
            <a:spLocks noGrp="1"/>
          </p:cNvSpPr>
          <p:nvPr>
            <p:ph type="dt" sz="half" idx="10"/>
          </p:nvPr>
        </p:nvSpPr>
        <p:spPr/>
        <p:txBody>
          <a:bodyPr/>
          <a:lstStyle/>
          <a:p>
            <a:fld id="{9EA2D735-4CB4-49D3-B78F-80EC03B65ADC}" type="datetimeFigureOut">
              <a:rPr lang="sv-SE" smtClean="0"/>
              <a:t>2024-11-13</a:t>
            </a:fld>
            <a:endParaRPr lang="sv-SE"/>
          </a:p>
        </p:txBody>
      </p:sp>
      <p:sp>
        <p:nvSpPr>
          <p:cNvPr id="4" name="Platshållare för sidfot 3">
            <a:extLst>
              <a:ext uri="{FF2B5EF4-FFF2-40B4-BE49-F238E27FC236}">
                <a16:creationId xmlns:a16="http://schemas.microsoft.com/office/drawing/2014/main" id="{EC7399B3-1E3F-236A-BCC9-9ADF51783C69}"/>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A7CA582-2F16-2B5F-E8C4-E343B95EF6DA}"/>
              </a:ext>
            </a:extLst>
          </p:cNvPr>
          <p:cNvSpPr>
            <a:spLocks noGrp="1"/>
          </p:cNvSpPr>
          <p:nvPr>
            <p:ph type="sldNum" sz="quarter" idx="12"/>
          </p:nvPr>
        </p:nvSpPr>
        <p:spPr/>
        <p:txBody>
          <a:bodyPr/>
          <a:lstStyle/>
          <a:p>
            <a:fld id="{E643801F-C16A-4931-8F87-CEE0A5E71574}" type="slidenum">
              <a:rPr lang="sv-SE" smtClean="0"/>
              <a:t>‹#›</a:t>
            </a:fld>
            <a:endParaRPr lang="sv-SE"/>
          </a:p>
        </p:txBody>
      </p:sp>
    </p:spTree>
    <p:extLst>
      <p:ext uri="{BB962C8B-B14F-4D97-AF65-F5344CB8AC3E}">
        <p14:creationId xmlns:p14="http://schemas.microsoft.com/office/powerpoint/2010/main" val="507334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7A50D342-29C5-B57E-F6E2-7555F7884E07}"/>
              </a:ext>
            </a:extLst>
          </p:cNvPr>
          <p:cNvSpPr>
            <a:spLocks noGrp="1"/>
          </p:cNvSpPr>
          <p:nvPr>
            <p:ph type="dt" sz="half" idx="10"/>
          </p:nvPr>
        </p:nvSpPr>
        <p:spPr/>
        <p:txBody>
          <a:bodyPr/>
          <a:lstStyle/>
          <a:p>
            <a:fld id="{9EA2D735-4CB4-49D3-B78F-80EC03B65ADC}" type="datetimeFigureOut">
              <a:rPr lang="sv-SE" smtClean="0"/>
              <a:t>2024-11-13</a:t>
            </a:fld>
            <a:endParaRPr lang="sv-SE"/>
          </a:p>
        </p:txBody>
      </p:sp>
      <p:sp>
        <p:nvSpPr>
          <p:cNvPr id="3" name="Platshållare för sidfot 2">
            <a:extLst>
              <a:ext uri="{FF2B5EF4-FFF2-40B4-BE49-F238E27FC236}">
                <a16:creationId xmlns:a16="http://schemas.microsoft.com/office/drawing/2014/main" id="{53784E66-3D4B-3DF4-285F-BA630F22E3A1}"/>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DC7AE5D1-EA6A-2C1C-6A4B-5E8BE1F47CCA}"/>
              </a:ext>
            </a:extLst>
          </p:cNvPr>
          <p:cNvSpPr>
            <a:spLocks noGrp="1"/>
          </p:cNvSpPr>
          <p:nvPr>
            <p:ph type="sldNum" sz="quarter" idx="12"/>
          </p:nvPr>
        </p:nvSpPr>
        <p:spPr/>
        <p:txBody>
          <a:bodyPr/>
          <a:lstStyle/>
          <a:p>
            <a:fld id="{E643801F-C16A-4931-8F87-CEE0A5E71574}" type="slidenum">
              <a:rPr lang="sv-SE" smtClean="0"/>
              <a:t>‹#›</a:t>
            </a:fld>
            <a:endParaRPr lang="sv-SE"/>
          </a:p>
        </p:txBody>
      </p:sp>
    </p:spTree>
    <p:extLst>
      <p:ext uri="{BB962C8B-B14F-4D97-AF65-F5344CB8AC3E}">
        <p14:creationId xmlns:p14="http://schemas.microsoft.com/office/powerpoint/2010/main" val="1010369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B06D7A3-461D-CA23-AD8C-52F618FC5ED3}"/>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B3B3950-2532-4C40-63B8-9DB213C5C6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C044CBA6-52C9-2A54-DC89-45F55EF98F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9F6FE9B-BCE6-F77E-D8AC-CF180574271B}"/>
              </a:ext>
            </a:extLst>
          </p:cNvPr>
          <p:cNvSpPr>
            <a:spLocks noGrp="1"/>
          </p:cNvSpPr>
          <p:nvPr>
            <p:ph type="dt" sz="half" idx="10"/>
          </p:nvPr>
        </p:nvSpPr>
        <p:spPr/>
        <p:txBody>
          <a:bodyPr/>
          <a:lstStyle/>
          <a:p>
            <a:fld id="{9EA2D735-4CB4-49D3-B78F-80EC03B65ADC}" type="datetimeFigureOut">
              <a:rPr lang="sv-SE" smtClean="0"/>
              <a:t>2024-11-13</a:t>
            </a:fld>
            <a:endParaRPr lang="sv-SE"/>
          </a:p>
        </p:txBody>
      </p:sp>
      <p:sp>
        <p:nvSpPr>
          <p:cNvPr id="6" name="Platshållare för sidfot 5">
            <a:extLst>
              <a:ext uri="{FF2B5EF4-FFF2-40B4-BE49-F238E27FC236}">
                <a16:creationId xmlns:a16="http://schemas.microsoft.com/office/drawing/2014/main" id="{D5593F91-E164-FA5D-ABFB-923F956757B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7F5F863-ACD1-EBDB-726D-807D77D76D07}"/>
              </a:ext>
            </a:extLst>
          </p:cNvPr>
          <p:cNvSpPr>
            <a:spLocks noGrp="1"/>
          </p:cNvSpPr>
          <p:nvPr>
            <p:ph type="sldNum" sz="quarter" idx="12"/>
          </p:nvPr>
        </p:nvSpPr>
        <p:spPr/>
        <p:txBody>
          <a:bodyPr/>
          <a:lstStyle/>
          <a:p>
            <a:fld id="{E643801F-C16A-4931-8F87-CEE0A5E71574}" type="slidenum">
              <a:rPr lang="sv-SE" smtClean="0"/>
              <a:t>‹#›</a:t>
            </a:fld>
            <a:endParaRPr lang="sv-SE"/>
          </a:p>
        </p:txBody>
      </p:sp>
    </p:spTree>
    <p:extLst>
      <p:ext uri="{BB962C8B-B14F-4D97-AF65-F5344CB8AC3E}">
        <p14:creationId xmlns:p14="http://schemas.microsoft.com/office/powerpoint/2010/main" val="1055198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4E255E-6809-D60D-55B0-E6CFF619F76A}"/>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909C0927-D646-2277-6F09-94AABA9C5F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EA407EC2-BCE3-7F3F-0854-89AEB9EC0B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18A2141A-A5BF-587B-D510-487A3F2CC0CA}"/>
              </a:ext>
            </a:extLst>
          </p:cNvPr>
          <p:cNvSpPr>
            <a:spLocks noGrp="1"/>
          </p:cNvSpPr>
          <p:nvPr>
            <p:ph type="dt" sz="half" idx="10"/>
          </p:nvPr>
        </p:nvSpPr>
        <p:spPr/>
        <p:txBody>
          <a:bodyPr/>
          <a:lstStyle/>
          <a:p>
            <a:fld id="{9EA2D735-4CB4-49D3-B78F-80EC03B65ADC}" type="datetimeFigureOut">
              <a:rPr lang="sv-SE" smtClean="0"/>
              <a:t>2024-11-13</a:t>
            </a:fld>
            <a:endParaRPr lang="sv-SE"/>
          </a:p>
        </p:txBody>
      </p:sp>
      <p:sp>
        <p:nvSpPr>
          <p:cNvPr id="6" name="Platshållare för sidfot 5">
            <a:extLst>
              <a:ext uri="{FF2B5EF4-FFF2-40B4-BE49-F238E27FC236}">
                <a16:creationId xmlns:a16="http://schemas.microsoft.com/office/drawing/2014/main" id="{0DAC2896-CF50-D567-7034-FB9A0C4EE72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0B2B1E3-7F7C-7BCA-2B66-80FD9E9A2E75}"/>
              </a:ext>
            </a:extLst>
          </p:cNvPr>
          <p:cNvSpPr>
            <a:spLocks noGrp="1"/>
          </p:cNvSpPr>
          <p:nvPr>
            <p:ph type="sldNum" sz="quarter" idx="12"/>
          </p:nvPr>
        </p:nvSpPr>
        <p:spPr/>
        <p:txBody>
          <a:bodyPr/>
          <a:lstStyle/>
          <a:p>
            <a:fld id="{E643801F-C16A-4931-8F87-CEE0A5E71574}" type="slidenum">
              <a:rPr lang="sv-SE" smtClean="0"/>
              <a:t>‹#›</a:t>
            </a:fld>
            <a:endParaRPr lang="sv-SE"/>
          </a:p>
        </p:txBody>
      </p:sp>
    </p:spTree>
    <p:extLst>
      <p:ext uri="{BB962C8B-B14F-4D97-AF65-F5344CB8AC3E}">
        <p14:creationId xmlns:p14="http://schemas.microsoft.com/office/powerpoint/2010/main" val="2067677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2FD510CC-7C2D-B229-D478-194917C51C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F15D80F5-5636-946D-C483-DED5F3EF905A}"/>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F1AFC5B-6595-975C-80CF-C072880C8D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A2D735-4CB4-49D3-B78F-80EC03B65ADC}" type="datetimeFigureOut">
              <a:rPr lang="sv-SE" smtClean="0"/>
              <a:t>2024-11-13</a:t>
            </a:fld>
            <a:endParaRPr lang="sv-SE"/>
          </a:p>
        </p:txBody>
      </p:sp>
      <p:sp>
        <p:nvSpPr>
          <p:cNvPr id="5" name="Platshållare för sidfot 4">
            <a:extLst>
              <a:ext uri="{FF2B5EF4-FFF2-40B4-BE49-F238E27FC236}">
                <a16:creationId xmlns:a16="http://schemas.microsoft.com/office/drawing/2014/main" id="{FC2CB177-1953-92ED-C1E7-A001D41704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47EDF477-D7F2-0749-9163-549E26DD71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43801F-C16A-4931-8F87-CEE0A5E71574}" type="slidenum">
              <a:rPr lang="sv-SE" smtClean="0"/>
              <a:t>‹#›</a:t>
            </a:fld>
            <a:endParaRPr lang="sv-SE"/>
          </a:p>
        </p:txBody>
      </p:sp>
    </p:spTree>
    <p:extLst>
      <p:ext uri="{BB962C8B-B14F-4D97-AF65-F5344CB8AC3E}">
        <p14:creationId xmlns:p14="http://schemas.microsoft.com/office/powerpoint/2010/main" val="2864139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i="0" kern="1200">
          <a:solidFill>
            <a:schemeClr val="tx1"/>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3F2F5-B84B-25C3-9FA0-7F386C0BFED5}"/>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E56CAF7D-DA3D-00C0-F198-C2B1B336E6A1}"/>
              </a:ext>
            </a:extLst>
          </p:cNvPr>
          <p:cNvSpPr>
            <a:spLocks noGrp="1"/>
          </p:cNvSpPr>
          <p:nvPr>
            <p:ph idx="1"/>
          </p:nvPr>
        </p:nvSpPr>
        <p:spPr/>
        <p:txBody>
          <a:bodyPr/>
          <a:lstStyle/>
          <a:p>
            <a:endParaRPr lang="sv-SE"/>
          </a:p>
        </p:txBody>
      </p:sp>
      <p:pic>
        <p:nvPicPr>
          <p:cNvPr id="4" name="Bildobjekt 3">
            <a:extLst>
              <a:ext uri="{FF2B5EF4-FFF2-40B4-BE49-F238E27FC236}">
                <a16:creationId xmlns:a16="http://schemas.microsoft.com/office/drawing/2014/main" id="{E5B70834-A310-7340-69BE-D35495B4895B}"/>
              </a:ext>
            </a:extLst>
          </p:cNvPr>
          <p:cNvPicPr>
            <a:picLocks noChangeAspect="1"/>
          </p:cNvPicPr>
          <p:nvPr/>
        </p:nvPicPr>
        <p:blipFill>
          <a:blip r:embed="rId3"/>
          <a:srcRect l="9452" r="1660"/>
          <a:stretch/>
        </p:blipFill>
        <p:spPr>
          <a:xfrm>
            <a:off x="0" y="0"/>
            <a:ext cx="12192000" cy="6858000"/>
          </a:xfrm>
          <a:prstGeom prst="rect">
            <a:avLst/>
          </a:prstGeom>
        </p:spPr>
      </p:pic>
      <p:sp>
        <p:nvSpPr>
          <p:cNvPr id="9" name="Rubrik 1">
            <a:extLst>
              <a:ext uri="{FF2B5EF4-FFF2-40B4-BE49-F238E27FC236}">
                <a16:creationId xmlns:a16="http://schemas.microsoft.com/office/drawing/2014/main" id="{B0E20F25-A3B3-EF7E-65EC-11D22DD57EA2}"/>
              </a:ext>
            </a:extLst>
          </p:cNvPr>
          <p:cNvSpPr txBox="1">
            <a:spLocks/>
          </p:cNvSpPr>
          <p:nvPr/>
        </p:nvSpPr>
        <p:spPr>
          <a:xfrm>
            <a:off x="1189902" y="494564"/>
            <a:ext cx="6358053" cy="15834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6000" b="1" dirty="0">
                <a:solidFill>
                  <a:srgbClr val="386336"/>
                </a:solidFill>
                <a:latin typeface="Myriad Pro" panose="020B0503030403020204" pitchFamily="34" charset="0"/>
              </a:rPr>
              <a:t>Vattnets väg</a:t>
            </a:r>
          </a:p>
        </p:txBody>
      </p:sp>
      <p:sp>
        <p:nvSpPr>
          <p:cNvPr id="10" name="TextBox 7">
            <a:extLst>
              <a:ext uri="{FF2B5EF4-FFF2-40B4-BE49-F238E27FC236}">
                <a16:creationId xmlns:a16="http://schemas.microsoft.com/office/drawing/2014/main" id="{0B3EA484-6ACD-A3E4-887B-90B127079BC9}"/>
              </a:ext>
            </a:extLst>
          </p:cNvPr>
          <p:cNvSpPr txBox="1"/>
          <p:nvPr/>
        </p:nvSpPr>
        <p:spPr>
          <a:xfrm>
            <a:off x="1201854" y="1825625"/>
            <a:ext cx="4456043" cy="830997"/>
          </a:xfrm>
          <a:prstGeom prst="rect">
            <a:avLst/>
          </a:prstGeom>
          <a:noFill/>
        </p:spPr>
        <p:txBody>
          <a:bodyPr wrap="square" rtlCol="0">
            <a:spAutoFit/>
          </a:bodyPr>
          <a:lstStyle/>
          <a:p>
            <a:r>
              <a:rPr lang="en-US" sz="2400" dirty="0" err="1">
                <a:latin typeface="Myriad Pro" panose="020B0503030403020204" pitchFamily="34" charset="0"/>
              </a:rPr>
              <a:t>Övning</a:t>
            </a:r>
            <a:r>
              <a:rPr lang="en-US" sz="2400" dirty="0">
                <a:latin typeface="Myriad Pro" panose="020B0503030403020204" pitchFamily="34" charset="0"/>
              </a:rPr>
              <a:t> </a:t>
            </a:r>
            <a:r>
              <a:rPr lang="en-US" sz="2400" dirty="0" err="1">
                <a:latin typeface="Myriad Pro" panose="020B0503030403020204" pitchFamily="34" charset="0"/>
              </a:rPr>
              <a:t>i</a:t>
            </a:r>
            <a:r>
              <a:rPr lang="en-US" sz="2400" dirty="0">
                <a:latin typeface="Myriad Pro" panose="020B0503030403020204" pitchFamily="34" charset="0"/>
              </a:rPr>
              <a:t> </a:t>
            </a:r>
            <a:r>
              <a:rPr lang="en-US" sz="2400" dirty="0" err="1">
                <a:latin typeface="Myriad Pro" panose="020B0503030403020204" pitchFamily="34" charset="0"/>
              </a:rPr>
              <a:t>vattenvårdsplanering</a:t>
            </a:r>
            <a:r>
              <a:rPr lang="en-US" sz="2400" dirty="0">
                <a:latin typeface="Myriad Pro" panose="020B0503030403020204" pitchFamily="34" charset="0"/>
              </a:rPr>
              <a:t> </a:t>
            </a:r>
            <a:br>
              <a:rPr lang="en-US" sz="2400" dirty="0">
                <a:latin typeface="Myriad Pro" panose="020B0503030403020204" pitchFamily="34" charset="0"/>
              </a:rPr>
            </a:br>
            <a:r>
              <a:rPr lang="en-US" sz="2400" dirty="0" err="1">
                <a:latin typeface="Myriad Pro" panose="020B0503030403020204" pitchFamily="34" charset="0"/>
              </a:rPr>
              <a:t>på</a:t>
            </a:r>
            <a:r>
              <a:rPr lang="en-US" sz="2400" dirty="0">
                <a:latin typeface="Myriad Pro" panose="020B0503030403020204" pitchFamily="34" charset="0"/>
              </a:rPr>
              <a:t> </a:t>
            </a:r>
            <a:r>
              <a:rPr lang="en-US" sz="2400" dirty="0" err="1">
                <a:latin typeface="Myriad Pro" panose="020B0503030403020204" pitchFamily="34" charset="0"/>
              </a:rPr>
              <a:t>hästgård</a:t>
            </a:r>
            <a:endParaRPr lang="en-US" sz="2400" dirty="0">
              <a:latin typeface="Myriad Pro" panose="020B0503030403020204" pitchFamily="34" charset="0"/>
            </a:endParaRPr>
          </a:p>
        </p:txBody>
      </p:sp>
      <p:grpSp>
        <p:nvGrpSpPr>
          <p:cNvPr id="11" name="Grupp 10">
            <a:extLst>
              <a:ext uri="{FF2B5EF4-FFF2-40B4-BE49-F238E27FC236}">
                <a16:creationId xmlns:a16="http://schemas.microsoft.com/office/drawing/2014/main" id="{8DEEB465-F8EB-07AF-F5A4-10F1DE8B6294}"/>
              </a:ext>
            </a:extLst>
          </p:cNvPr>
          <p:cNvGrpSpPr/>
          <p:nvPr/>
        </p:nvGrpSpPr>
        <p:grpSpPr>
          <a:xfrm>
            <a:off x="8730275" y="5829759"/>
            <a:ext cx="2979125" cy="652388"/>
            <a:chOff x="8730274" y="5373835"/>
            <a:chExt cx="5061102" cy="1108313"/>
          </a:xfrm>
        </p:grpSpPr>
        <p:pic>
          <p:nvPicPr>
            <p:cNvPr id="12" name="Bildobjekt 11" descr="En bild som visar text, Teckensnitt, Grafik, vit&#10;&#10;Automatiskt genererad beskrivning">
              <a:extLst>
                <a:ext uri="{FF2B5EF4-FFF2-40B4-BE49-F238E27FC236}">
                  <a16:creationId xmlns:a16="http://schemas.microsoft.com/office/drawing/2014/main" id="{B2FD6BDA-CC86-E905-044A-403626090FF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683176" y="5643948"/>
              <a:ext cx="2108200" cy="838200"/>
            </a:xfrm>
            <a:prstGeom prst="rect">
              <a:avLst/>
            </a:prstGeom>
          </p:spPr>
        </p:pic>
        <p:pic>
          <p:nvPicPr>
            <p:cNvPr id="13" name="Bildobjekt 12">
              <a:extLst>
                <a:ext uri="{FF2B5EF4-FFF2-40B4-BE49-F238E27FC236}">
                  <a16:creationId xmlns:a16="http://schemas.microsoft.com/office/drawing/2014/main" id="{2967625F-D328-DEE6-8A79-0B08837D6CAB}"/>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0127221" y="5646923"/>
              <a:ext cx="1155701" cy="832249"/>
            </a:xfrm>
            <a:prstGeom prst="rect">
              <a:avLst/>
            </a:prstGeom>
          </p:spPr>
        </p:pic>
        <p:pic>
          <p:nvPicPr>
            <p:cNvPr id="14" name="Bildobjekt 13">
              <a:extLst>
                <a:ext uri="{FF2B5EF4-FFF2-40B4-BE49-F238E27FC236}">
                  <a16:creationId xmlns:a16="http://schemas.microsoft.com/office/drawing/2014/main" id="{16E603ED-A6BE-E580-2F8C-2412E312ADC1}"/>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8730274" y="5373835"/>
              <a:ext cx="914400" cy="1073624"/>
            </a:xfrm>
            <a:prstGeom prst="rect">
              <a:avLst/>
            </a:prstGeom>
          </p:spPr>
        </p:pic>
      </p:grpSp>
    </p:spTree>
    <p:extLst>
      <p:ext uri="{BB962C8B-B14F-4D97-AF65-F5344CB8AC3E}">
        <p14:creationId xmlns:p14="http://schemas.microsoft.com/office/powerpoint/2010/main" val="794384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En bild som visar utomhus, svart och vit, däggdjur, himmel&#10;&#10;Automatiskt genererad beskrivning">
            <a:extLst>
              <a:ext uri="{FF2B5EF4-FFF2-40B4-BE49-F238E27FC236}">
                <a16:creationId xmlns:a16="http://schemas.microsoft.com/office/drawing/2014/main" id="{A03846BC-ABBA-20E2-091F-D8F537707C06}"/>
              </a:ext>
            </a:extLst>
          </p:cNvPr>
          <p:cNvPicPr>
            <a:picLocks noChangeAspect="1"/>
          </p:cNvPicPr>
          <p:nvPr/>
        </p:nvPicPr>
        <p:blipFill>
          <a:blip r:embed="rId3" cstate="screen">
            <a:alphaModFix amt="15000"/>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Rubrik 1">
            <a:extLst>
              <a:ext uri="{FF2B5EF4-FFF2-40B4-BE49-F238E27FC236}">
                <a16:creationId xmlns:a16="http://schemas.microsoft.com/office/drawing/2014/main" id="{E2D8EFDC-3935-E909-4201-F93C6939E3AB}"/>
              </a:ext>
            </a:extLst>
          </p:cNvPr>
          <p:cNvSpPr>
            <a:spLocks noGrp="1"/>
          </p:cNvSpPr>
          <p:nvPr>
            <p:ph type="title"/>
          </p:nvPr>
        </p:nvSpPr>
        <p:spPr>
          <a:xfrm>
            <a:off x="838200" y="487362"/>
            <a:ext cx="10515600" cy="1325563"/>
          </a:xfrm>
        </p:spPr>
        <p:txBody>
          <a:bodyPr>
            <a:normAutofit/>
          </a:bodyPr>
          <a:lstStyle/>
          <a:p>
            <a:r>
              <a:rPr lang="sv-SE" dirty="0"/>
              <a:t>Vattenvårdsplanering – vad är det?</a:t>
            </a:r>
          </a:p>
        </p:txBody>
      </p:sp>
      <p:sp>
        <p:nvSpPr>
          <p:cNvPr id="3" name="Platshållare för innehåll 2">
            <a:extLst>
              <a:ext uri="{FF2B5EF4-FFF2-40B4-BE49-F238E27FC236}">
                <a16:creationId xmlns:a16="http://schemas.microsoft.com/office/drawing/2014/main" id="{93495D76-4B03-E179-541D-19EFB76BB76F}"/>
              </a:ext>
            </a:extLst>
          </p:cNvPr>
          <p:cNvSpPr>
            <a:spLocks noGrp="1"/>
          </p:cNvSpPr>
          <p:nvPr>
            <p:ph idx="1"/>
          </p:nvPr>
        </p:nvSpPr>
        <p:spPr>
          <a:xfrm>
            <a:off x="838200" y="1947862"/>
            <a:ext cx="10515600" cy="4351338"/>
          </a:xfrm>
        </p:spPr>
        <p:txBody>
          <a:bodyPr/>
          <a:lstStyle/>
          <a:p>
            <a:r>
              <a:rPr lang="sv-SE" dirty="0"/>
              <a:t>En vattenvårdsplan ger förslag på åtgärder på hur man ska minska näringsläckage genom att styra vart vattnet ska rinna.</a:t>
            </a:r>
          </a:p>
          <a:p>
            <a:r>
              <a:rPr lang="sv-SE" dirty="0"/>
              <a:t>De olika stegen i att ta fram en vattenvårdsplan:</a:t>
            </a:r>
          </a:p>
          <a:p>
            <a:pPr lvl="1"/>
            <a:r>
              <a:rPr lang="sv-SE" dirty="0"/>
              <a:t>Undersöka hur vattnet rinner idag i gårdens hagar</a:t>
            </a:r>
          </a:p>
          <a:p>
            <a:pPr lvl="1"/>
            <a:r>
              <a:rPr lang="sv-SE" dirty="0"/>
              <a:t>Identifiera olika områden med risk för näringsläckage</a:t>
            </a:r>
          </a:p>
          <a:p>
            <a:pPr lvl="1"/>
            <a:r>
              <a:rPr lang="sv-SE" dirty="0"/>
              <a:t>Ge förslag på åtgärder</a:t>
            </a:r>
          </a:p>
        </p:txBody>
      </p:sp>
    </p:spTree>
    <p:extLst>
      <p:ext uri="{BB962C8B-B14F-4D97-AF65-F5344CB8AC3E}">
        <p14:creationId xmlns:p14="http://schemas.microsoft.com/office/powerpoint/2010/main" val="2968917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
            <a:extLst>
              <a:ext uri="{FF2B5EF4-FFF2-40B4-BE49-F238E27FC236}">
                <a16:creationId xmlns:a16="http://schemas.microsoft.com/office/drawing/2014/main" id="{F02811B9-EE0D-DB4F-3C2F-0A95F86854EC}"/>
              </a:ext>
            </a:extLst>
          </p:cNvPr>
          <p:cNvSpPr>
            <a:spLocks noGrp="1"/>
          </p:cNvSpPr>
          <p:nvPr>
            <p:ph type="title"/>
          </p:nvPr>
        </p:nvSpPr>
        <p:spPr>
          <a:xfrm>
            <a:off x="838200" y="119062"/>
            <a:ext cx="10515600" cy="1325563"/>
          </a:xfrm>
        </p:spPr>
        <p:txBody>
          <a:bodyPr vert="horz" lIns="91440" tIns="45720" rIns="91440" bIns="45720" rtlCol="0" anchor="b">
            <a:normAutofit/>
          </a:bodyPr>
          <a:lstStyle/>
          <a:p>
            <a:r>
              <a:rPr lang="en-US" dirty="0"/>
              <a:t>Steg 1. </a:t>
            </a:r>
            <a:r>
              <a:rPr lang="en-US" dirty="0" err="1"/>
              <a:t>Undersök</a:t>
            </a:r>
            <a:r>
              <a:rPr lang="en-US" dirty="0"/>
              <a:t> </a:t>
            </a:r>
            <a:r>
              <a:rPr lang="en-US" dirty="0" err="1"/>
              <a:t>vattnets</a:t>
            </a:r>
            <a:r>
              <a:rPr lang="en-US" dirty="0"/>
              <a:t> </a:t>
            </a:r>
            <a:r>
              <a:rPr lang="en-US" dirty="0" err="1"/>
              <a:t>väg</a:t>
            </a:r>
            <a:endParaRPr lang="en-US" dirty="0"/>
          </a:p>
        </p:txBody>
      </p:sp>
      <p:sp>
        <p:nvSpPr>
          <p:cNvPr id="16" name="Platshållare för innehåll 2">
            <a:extLst>
              <a:ext uri="{FF2B5EF4-FFF2-40B4-BE49-F238E27FC236}">
                <a16:creationId xmlns:a16="http://schemas.microsoft.com/office/drawing/2014/main" id="{B87F0AA0-DB3E-0F28-D7DE-3567AFE693B5}"/>
              </a:ext>
            </a:extLst>
          </p:cNvPr>
          <p:cNvSpPr>
            <a:spLocks noGrp="1"/>
          </p:cNvSpPr>
          <p:nvPr>
            <p:ph idx="1"/>
          </p:nvPr>
        </p:nvSpPr>
        <p:spPr>
          <a:xfrm>
            <a:off x="838200" y="1579562"/>
            <a:ext cx="4330700" cy="4351338"/>
          </a:xfrm>
        </p:spPr>
        <p:txBody>
          <a:bodyPr vert="horz" lIns="91440" tIns="45720" rIns="91440" bIns="45720" rtlCol="0" anchor="t">
            <a:noAutofit/>
          </a:bodyPr>
          <a:lstStyle/>
          <a:p>
            <a:r>
              <a:rPr lang="en-US" sz="2000" dirty="0"/>
              <a:t>Innan </a:t>
            </a:r>
            <a:r>
              <a:rPr lang="en-US" sz="2000" dirty="0" err="1"/>
              <a:t>gårdsbesöket</a:t>
            </a:r>
            <a:r>
              <a:rPr lang="en-US" sz="2000" dirty="0"/>
              <a:t>: Ta </a:t>
            </a:r>
            <a:r>
              <a:rPr lang="en-US" sz="2000" dirty="0" err="1"/>
              <a:t>fram</a:t>
            </a:r>
            <a:r>
              <a:rPr lang="en-US" sz="2000" dirty="0"/>
              <a:t> </a:t>
            </a:r>
            <a:r>
              <a:rPr lang="en-US" sz="2000" dirty="0" err="1"/>
              <a:t>en</a:t>
            </a:r>
            <a:r>
              <a:rPr lang="en-US" sz="2000" dirty="0"/>
              <a:t> </a:t>
            </a:r>
            <a:r>
              <a:rPr lang="en-US" sz="2000" dirty="0" err="1"/>
              <a:t>karta</a:t>
            </a:r>
            <a:r>
              <a:rPr lang="en-US" sz="2000" dirty="0"/>
              <a:t> </a:t>
            </a:r>
            <a:r>
              <a:rPr lang="en-US" sz="2000" dirty="0" err="1"/>
              <a:t>över</a:t>
            </a:r>
            <a:r>
              <a:rPr lang="en-US" sz="2000" dirty="0"/>
              <a:t> </a:t>
            </a:r>
            <a:r>
              <a:rPr lang="en-US" sz="2000" dirty="0" err="1"/>
              <a:t>området</a:t>
            </a:r>
            <a:r>
              <a:rPr lang="en-US" sz="2000" dirty="0"/>
              <a:t> (t ex </a:t>
            </a:r>
            <a:r>
              <a:rPr lang="en-US" sz="2000" dirty="0" err="1"/>
              <a:t>karta</a:t>
            </a:r>
            <a:r>
              <a:rPr lang="en-US" sz="2000" dirty="0"/>
              <a:t>/</a:t>
            </a:r>
            <a:r>
              <a:rPr lang="en-US" sz="2000" dirty="0" err="1"/>
              <a:t>satellitbild</a:t>
            </a:r>
            <a:r>
              <a:rPr lang="en-US" sz="2000" dirty="0"/>
              <a:t> </a:t>
            </a:r>
            <a:r>
              <a:rPr lang="en-US" sz="2000" dirty="0" err="1"/>
              <a:t>från</a:t>
            </a:r>
            <a:r>
              <a:rPr lang="en-US" sz="2000" dirty="0"/>
              <a:t> Google Maps). Vad </a:t>
            </a:r>
            <a:r>
              <a:rPr lang="en-US" sz="2000" dirty="0" err="1"/>
              <a:t>finns</a:t>
            </a:r>
            <a:r>
              <a:rPr lang="en-US" sz="2000" dirty="0"/>
              <a:t> </a:t>
            </a:r>
            <a:r>
              <a:rPr lang="en-US" sz="2000" dirty="0" err="1"/>
              <a:t>i</a:t>
            </a:r>
            <a:r>
              <a:rPr lang="en-US" sz="2000" dirty="0"/>
              <a:t> </a:t>
            </a:r>
            <a:r>
              <a:rPr lang="en-US" sz="2000" dirty="0" err="1"/>
              <a:t>området</a:t>
            </a:r>
            <a:r>
              <a:rPr lang="en-US" sz="2000" dirty="0"/>
              <a:t> runt </a:t>
            </a:r>
            <a:r>
              <a:rPr lang="en-US" sz="2000" dirty="0" err="1"/>
              <a:t>gården</a:t>
            </a:r>
            <a:r>
              <a:rPr lang="en-US" sz="2000" dirty="0"/>
              <a:t>?</a:t>
            </a:r>
          </a:p>
          <a:p>
            <a:pPr lvl="1"/>
            <a:r>
              <a:rPr lang="en-US" dirty="0" err="1"/>
              <a:t>Vägar</a:t>
            </a:r>
            <a:endParaRPr lang="en-US" dirty="0"/>
          </a:p>
          <a:p>
            <a:pPr lvl="1"/>
            <a:r>
              <a:rPr lang="en-US" dirty="0" err="1"/>
              <a:t>Bebyggelse</a:t>
            </a:r>
            <a:endParaRPr lang="en-US" dirty="0"/>
          </a:p>
          <a:p>
            <a:pPr lvl="1"/>
            <a:r>
              <a:rPr lang="en-US" dirty="0" err="1"/>
              <a:t>Sjöar</a:t>
            </a:r>
            <a:r>
              <a:rPr lang="en-US" dirty="0"/>
              <a:t> mm</a:t>
            </a:r>
          </a:p>
          <a:p>
            <a:r>
              <a:rPr lang="en-US" sz="2000" dirty="0"/>
              <a:t>Vid </a:t>
            </a:r>
            <a:r>
              <a:rPr lang="en-US" sz="2000" dirty="0" err="1"/>
              <a:t>gårdsbesöket</a:t>
            </a:r>
            <a:r>
              <a:rPr lang="en-US" sz="2000" dirty="0"/>
              <a:t>: Rita </a:t>
            </a:r>
            <a:r>
              <a:rPr lang="en-US" sz="2000" dirty="0" err="1"/>
              <a:t>på</a:t>
            </a:r>
            <a:r>
              <a:rPr lang="en-US" sz="2000" dirty="0"/>
              <a:t> </a:t>
            </a:r>
            <a:r>
              <a:rPr lang="en-US" sz="2000" dirty="0" err="1"/>
              <a:t>en</a:t>
            </a:r>
            <a:r>
              <a:rPr lang="en-US" sz="2000" dirty="0"/>
              <a:t> </a:t>
            </a:r>
            <a:r>
              <a:rPr lang="en-US" sz="2000" dirty="0" err="1"/>
              <a:t>karta</a:t>
            </a:r>
            <a:r>
              <a:rPr lang="en-US" sz="2000" dirty="0"/>
              <a:t> var det </a:t>
            </a:r>
            <a:r>
              <a:rPr lang="en-US" sz="2000" dirty="0" err="1"/>
              <a:t>finns</a:t>
            </a:r>
            <a:r>
              <a:rPr lang="en-US" sz="2000" dirty="0"/>
              <a:t> </a:t>
            </a:r>
            <a:r>
              <a:rPr lang="en-US" sz="2000" dirty="0" err="1"/>
              <a:t>diken</a:t>
            </a:r>
            <a:r>
              <a:rPr lang="en-US" sz="2000" dirty="0"/>
              <a:t>, </a:t>
            </a:r>
            <a:r>
              <a:rPr lang="en-US" sz="2000" dirty="0" err="1"/>
              <a:t>bäckar</a:t>
            </a:r>
            <a:r>
              <a:rPr lang="en-US" sz="2000" dirty="0"/>
              <a:t> </a:t>
            </a:r>
            <a:r>
              <a:rPr lang="en-US" sz="2000" dirty="0" err="1"/>
              <a:t>osv</a:t>
            </a:r>
            <a:r>
              <a:rPr lang="en-US" sz="2000" dirty="0"/>
              <a:t>. </a:t>
            </a:r>
            <a:r>
              <a:rPr lang="en-US" sz="2000" dirty="0" err="1"/>
              <a:t>Intervjua</a:t>
            </a:r>
            <a:r>
              <a:rPr lang="en-US" sz="2000" dirty="0"/>
              <a:t> den </a:t>
            </a:r>
            <a:r>
              <a:rPr lang="en-US" sz="2000" dirty="0" err="1"/>
              <a:t>som</a:t>
            </a:r>
            <a:r>
              <a:rPr lang="en-US" sz="2000" dirty="0"/>
              <a:t> </a:t>
            </a:r>
            <a:r>
              <a:rPr lang="en-US" sz="2000" dirty="0" err="1"/>
              <a:t>ansvarar</a:t>
            </a:r>
            <a:r>
              <a:rPr lang="en-US" sz="2000" dirty="0"/>
              <a:t> för </a:t>
            </a:r>
            <a:r>
              <a:rPr lang="en-US" sz="2000" dirty="0" err="1"/>
              <a:t>hästarna</a:t>
            </a:r>
            <a:r>
              <a:rPr lang="en-US" sz="2000" dirty="0"/>
              <a:t> om </a:t>
            </a:r>
            <a:r>
              <a:rPr lang="en-US" sz="2000" dirty="0" err="1"/>
              <a:t>skötsel</a:t>
            </a:r>
            <a:r>
              <a:rPr lang="en-US" sz="2000" dirty="0"/>
              <a:t> av </a:t>
            </a:r>
            <a:r>
              <a:rPr lang="en-US" sz="2000" dirty="0" err="1"/>
              <a:t>hagar</a:t>
            </a:r>
            <a:r>
              <a:rPr lang="en-US" sz="2000" dirty="0"/>
              <a:t> mm</a:t>
            </a:r>
          </a:p>
        </p:txBody>
      </p:sp>
      <p:grpSp>
        <p:nvGrpSpPr>
          <p:cNvPr id="6" name="Grupp 5">
            <a:extLst>
              <a:ext uri="{FF2B5EF4-FFF2-40B4-BE49-F238E27FC236}">
                <a16:creationId xmlns:a16="http://schemas.microsoft.com/office/drawing/2014/main" id="{A52BCF98-CA32-D1B8-A2F5-864AF0D5A13C}"/>
              </a:ext>
            </a:extLst>
          </p:cNvPr>
          <p:cNvGrpSpPr/>
          <p:nvPr/>
        </p:nvGrpSpPr>
        <p:grpSpPr>
          <a:xfrm>
            <a:off x="5358337" y="1579562"/>
            <a:ext cx="6332599" cy="4351338"/>
            <a:chOff x="5149842" y="1729960"/>
            <a:chExt cx="6833195" cy="4695314"/>
          </a:xfrm>
        </p:grpSpPr>
        <p:pic>
          <p:nvPicPr>
            <p:cNvPr id="17" name="Platshållare för innehåll 4">
              <a:extLst>
                <a:ext uri="{FF2B5EF4-FFF2-40B4-BE49-F238E27FC236}">
                  <a16:creationId xmlns:a16="http://schemas.microsoft.com/office/drawing/2014/main" id="{1163DB94-A773-C58E-F8BB-69C7FBE800A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3"/>
            <a:stretch/>
          </p:blipFill>
          <p:spPr>
            <a:xfrm>
              <a:off x="5149842" y="1752347"/>
              <a:ext cx="3393840" cy="4672927"/>
            </a:xfrm>
            <a:prstGeom prst="rect">
              <a:avLst/>
            </a:prstGeom>
          </p:spPr>
        </p:pic>
        <p:pic>
          <p:nvPicPr>
            <p:cNvPr id="18" name="Bildobjekt 3">
              <a:extLst>
                <a:ext uri="{FF2B5EF4-FFF2-40B4-BE49-F238E27FC236}">
                  <a16:creationId xmlns:a16="http://schemas.microsoft.com/office/drawing/2014/main" id="{51104F7A-8327-3A46-1F18-AE0288E60B7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3"/>
            <a:stretch/>
          </p:blipFill>
          <p:spPr>
            <a:xfrm>
              <a:off x="8543683" y="1729960"/>
              <a:ext cx="3439354" cy="4672927"/>
            </a:xfrm>
            <a:prstGeom prst="rect">
              <a:avLst/>
            </a:prstGeom>
          </p:spPr>
        </p:pic>
      </p:grpSp>
    </p:spTree>
    <p:extLst>
      <p:ext uri="{BB962C8B-B14F-4D97-AF65-F5344CB8AC3E}">
        <p14:creationId xmlns:p14="http://schemas.microsoft.com/office/powerpoint/2010/main" val="1088777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
            <a:extLst>
              <a:ext uri="{FF2B5EF4-FFF2-40B4-BE49-F238E27FC236}">
                <a16:creationId xmlns:a16="http://schemas.microsoft.com/office/drawing/2014/main" id="{F02811B9-EE0D-DB4F-3C2F-0A95F86854EC}"/>
              </a:ext>
            </a:extLst>
          </p:cNvPr>
          <p:cNvSpPr>
            <a:spLocks noGrp="1"/>
          </p:cNvSpPr>
          <p:nvPr>
            <p:ph type="title"/>
          </p:nvPr>
        </p:nvSpPr>
        <p:spPr>
          <a:xfrm>
            <a:off x="838200" y="487363"/>
            <a:ext cx="7317111" cy="1325562"/>
          </a:xfrm>
        </p:spPr>
        <p:txBody>
          <a:bodyPr vert="horz" lIns="91440" tIns="45720" rIns="91440" bIns="45720" rtlCol="0" anchor="b">
            <a:normAutofit/>
          </a:bodyPr>
          <a:lstStyle/>
          <a:p>
            <a:r>
              <a:rPr lang="sv-SE" dirty="0"/>
              <a:t>Steg 2. Identifiera områden med risk för fosforläckage</a:t>
            </a:r>
            <a:endParaRPr lang="en-US" dirty="0"/>
          </a:p>
        </p:txBody>
      </p:sp>
      <p:sp>
        <p:nvSpPr>
          <p:cNvPr id="7" name="Platshållare för innehåll 6">
            <a:extLst>
              <a:ext uri="{FF2B5EF4-FFF2-40B4-BE49-F238E27FC236}">
                <a16:creationId xmlns:a16="http://schemas.microsoft.com/office/drawing/2014/main" id="{15FCC6A9-54ED-9F77-F55A-DA9DCEE2D6B4}"/>
              </a:ext>
            </a:extLst>
          </p:cNvPr>
          <p:cNvSpPr>
            <a:spLocks noGrp="1"/>
          </p:cNvSpPr>
          <p:nvPr>
            <p:ph idx="1"/>
          </p:nvPr>
        </p:nvSpPr>
        <p:spPr>
          <a:xfrm>
            <a:off x="838200" y="1947864"/>
            <a:ext cx="5257800" cy="2145056"/>
          </a:xfrm>
        </p:spPr>
        <p:txBody>
          <a:bodyPr/>
          <a:lstStyle/>
          <a:p>
            <a:pPr>
              <a:spcBef>
                <a:spcPts val="1000"/>
              </a:spcBef>
            </a:pPr>
            <a:r>
              <a:rPr lang="sv-SE" dirty="0"/>
              <a:t>Var samlas vatten?</a:t>
            </a:r>
          </a:p>
          <a:p>
            <a:pPr>
              <a:spcBef>
                <a:spcPts val="1000"/>
              </a:spcBef>
            </a:pPr>
            <a:r>
              <a:rPr lang="sv-SE" dirty="0"/>
              <a:t>Vart tar vattnet vägen?</a:t>
            </a:r>
          </a:p>
          <a:p>
            <a:pPr>
              <a:spcBef>
                <a:spcPts val="1000"/>
              </a:spcBef>
            </a:pPr>
            <a:r>
              <a:rPr lang="sv-SE" dirty="0"/>
              <a:t>Hur ser hagarna ut?</a:t>
            </a:r>
          </a:p>
          <a:p>
            <a:pPr>
              <a:spcBef>
                <a:spcPts val="1000"/>
              </a:spcBef>
            </a:pPr>
            <a:r>
              <a:rPr lang="sv-SE" dirty="0"/>
              <a:t>Hur ser växtlighet och diken ut?</a:t>
            </a:r>
          </a:p>
        </p:txBody>
      </p:sp>
      <p:pic>
        <p:nvPicPr>
          <p:cNvPr id="8" name="Bildobjekt 7">
            <a:extLst>
              <a:ext uri="{FF2B5EF4-FFF2-40B4-BE49-F238E27FC236}">
                <a16:creationId xmlns:a16="http://schemas.microsoft.com/office/drawing/2014/main" id="{EC518390-3630-98D0-FEB2-CA2ECBDFFC9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
          <a:stretch/>
        </p:blipFill>
        <p:spPr>
          <a:xfrm>
            <a:off x="8214119" y="4141347"/>
            <a:ext cx="3670299" cy="2157853"/>
          </a:xfrm>
          <a:prstGeom prst="rect">
            <a:avLst/>
          </a:prstGeom>
        </p:spPr>
      </p:pic>
      <p:pic>
        <p:nvPicPr>
          <p:cNvPr id="9" name="Platshållare för innehåll 4">
            <a:extLst>
              <a:ext uri="{FF2B5EF4-FFF2-40B4-BE49-F238E27FC236}">
                <a16:creationId xmlns:a16="http://schemas.microsoft.com/office/drawing/2014/main" id="{D71DACD9-656D-B1E8-7573-D1BBFBAC45C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214118" y="558800"/>
            <a:ext cx="3670299" cy="3534119"/>
          </a:xfrm>
          <a:prstGeom prst="rect">
            <a:avLst/>
          </a:prstGeom>
        </p:spPr>
      </p:pic>
      <p:pic>
        <p:nvPicPr>
          <p:cNvPr id="10" name="Platshållare för innehåll 5">
            <a:extLst>
              <a:ext uri="{FF2B5EF4-FFF2-40B4-BE49-F238E27FC236}">
                <a16:creationId xmlns:a16="http://schemas.microsoft.com/office/drawing/2014/main" id="{69F40AEE-CC73-BF73-58BF-BD3AE0AE6D7E}"/>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289191" y="4141347"/>
            <a:ext cx="4165671" cy="2157854"/>
          </a:xfrm>
          <a:prstGeom prst="rect">
            <a:avLst/>
          </a:prstGeom>
        </p:spPr>
      </p:pic>
      <p:pic>
        <p:nvPicPr>
          <p:cNvPr id="11" name="Bildobjekt 10">
            <a:extLst>
              <a:ext uri="{FF2B5EF4-FFF2-40B4-BE49-F238E27FC236}">
                <a16:creationId xmlns:a16="http://schemas.microsoft.com/office/drawing/2014/main" id="{A3055DA1-0F72-8860-208A-0E6EC141E2A9}"/>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4513671" y="4141347"/>
            <a:ext cx="1817019" cy="2157853"/>
          </a:xfrm>
          <a:prstGeom prst="rect">
            <a:avLst/>
          </a:prstGeom>
        </p:spPr>
      </p:pic>
      <p:pic>
        <p:nvPicPr>
          <p:cNvPr id="14" name="Bildobjekt 13">
            <a:extLst>
              <a:ext uri="{FF2B5EF4-FFF2-40B4-BE49-F238E27FC236}">
                <a16:creationId xmlns:a16="http://schemas.microsoft.com/office/drawing/2014/main" id="{AF6C0904-3A24-BA09-B8D2-5F4829ADE454}"/>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6389498" y="4141347"/>
            <a:ext cx="1765813" cy="2157853"/>
          </a:xfrm>
          <a:prstGeom prst="rect">
            <a:avLst/>
          </a:prstGeom>
        </p:spPr>
      </p:pic>
    </p:spTree>
    <p:extLst>
      <p:ext uri="{BB962C8B-B14F-4D97-AF65-F5344CB8AC3E}">
        <p14:creationId xmlns:p14="http://schemas.microsoft.com/office/powerpoint/2010/main" val="3178451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6">
            <a:extLst>
              <a:ext uri="{FF2B5EF4-FFF2-40B4-BE49-F238E27FC236}">
                <a16:creationId xmlns:a16="http://schemas.microsoft.com/office/drawing/2014/main" id="{7B2DF04D-F71F-858E-429F-9EE0C693D081}"/>
              </a:ext>
            </a:extLst>
          </p:cNvPr>
          <p:cNvSpPr txBox="1">
            <a:spLocks/>
          </p:cNvSpPr>
          <p:nvPr/>
        </p:nvSpPr>
        <p:spPr>
          <a:xfrm>
            <a:off x="838200" y="1947864"/>
            <a:ext cx="4914900" cy="3957636"/>
          </a:xfrm>
          <a:prstGeom prst="rect">
            <a:avLst/>
          </a:prstGeom>
        </p:spPr>
        <p:txBody>
          <a:bodyPr vert="horz" lIns="91440" tIns="45720" rIns="91440" bIns="45720" rtlCol="0">
            <a:noAutofit/>
          </a:bodyPr>
          <a:lstStyle>
            <a:lvl1pPr marL="360000" indent="-360000" algn="l" defTabSz="914400" rtl="0" eaLnBrk="1" latinLnBrk="0" hangingPunct="1">
              <a:lnSpc>
                <a:spcPct val="90000"/>
              </a:lnSpc>
              <a:spcBef>
                <a:spcPts val="1600"/>
              </a:spcBef>
              <a:buSzPct val="120000"/>
              <a:buFontTx/>
              <a:buBlip>
                <a:blip r:embed="rId3"/>
              </a:buBlip>
              <a:defRPr sz="24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386336"/>
              </a:buClr>
              <a:buSzPct val="120000"/>
              <a:buFont typeface="Arial" panose="020B0604020202020204" pitchFamily="34" charset="0"/>
              <a:buChar char="•"/>
              <a:defRPr sz="20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386336"/>
              </a:buClr>
              <a:buSzPct val="120000"/>
              <a:buFont typeface="Arial" panose="020B0604020202020204" pitchFamily="34" charset="0"/>
              <a:buChar char="•"/>
              <a:defRPr sz="18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386336"/>
              </a:buClr>
              <a:buSzPct val="120000"/>
              <a:buFont typeface="Arial" panose="020B0604020202020204" pitchFamily="34" charset="0"/>
              <a:buChar char="•"/>
              <a:defRPr sz="16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386336"/>
              </a:buClr>
              <a:buSzPct val="120000"/>
              <a:buFont typeface="Arial" panose="020B0604020202020204" pitchFamily="34" charset="0"/>
              <a:buChar char="•"/>
              <a:defRPr sz="14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Dränera hagar – både gräs- och grushagar</a:t>
            </a:r>
          </a:p>
          <a:p>
            <a:r>
              <a:rPr lang="sv-SE"/>
              <a:t>Hårdgöra/grusa upp områden som används mycket t ex vid foderplatsen</a:t>
            </a:r>
          </a:p>
          <a:p>
            <a:r>
              <a:rPr lang="sv-SE"/>
              <a:t>Beräkna foderstater till alla hästar så att de inte får för mycket fosfor</a:t>
            </a:r>
          </a:p>
          <a:p>
            <a:endParaRPr lang="sv-SE" dirty="0"/>
          </a:p>
        </p:txBody>
      </p:sp>
      <p:pic>
        <p:nvPicPr>
          <p:cNvPr id="5" name="Bildobjekt 10">
            <a:extLst>
              <a:ext uri="{FF2B5EF4-FFF2-40B4-BE49-F238E27FC236}">
                <a16:creationId xmlns:a16="http://schemas.microsoft.com/office/drawing/2014/main" id="{AF54F5E6-7933-FC58-F35C-47FA659B083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112131" y="558793"/>
            <a:ext cx="2855513" cy="2900201"/>
          </a:xfrm>
          <a:prstGeom prst="rect">
            <a:avLst/>
          </a:prstGeom>
        </p:spPr>
      </p:pic>
      <p:pic>
        <p:nvPicPr>
          <p:cNvPr id="6" name="Bildobjekt 8">
            <a:extLst>
              <a:ext uri="{FF2B5EF4-FFF2-40B4-BE49-F238E27FC236}">
                <a16:creationId xmlns:a16="http://schemas.microsoft.com/office/drawing/2014/main" id="{562C4677-BC34-1026-B1E9-14720B06016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028904" y="558799"/>
            <a:ext cx="2855513" cy="2900201"/>
          </a:xfrm>
          <a:prstGeom prst="rect">
            <a:avLst/>
          </a:prstGeom>
        </p:spPr>
      </p:pic>
      <p:pic>
        <p:nvPicPr>
          <p:cNvPr id="12" name="Bildobjekt 12">
            <a:extLst>
              <a:ext uri="{FF2B5EF4-FFF2-40B4-BE49-F238E27FC236}">
                <a16:creationId xmlns:a16="http://schemas.microsoft.com/office/drawing/2014/main" id="{9F242F92-6DB3-2C8E-0A44-939122D5498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1"/>
          <a:stretch/>
        </p:blipFill>
        <p:spPr>
          <a:xfrm>
            <a:off x="6112132" y="3513309"/>
            <a:ext cx="5772286" cy="2785892"/>
          </a:xfrm>
          <a:prstGeom prst="rect">
            <a:avLst/>
          </a:prstGeom>
        </p:spPr>
      </p:pic>
      <p:sp>
        <p:nvSpPr>
          <p:cNvPr id="15" name="Rubrik 1">
            <a:extLst>
              <a:ext uri="{FF2B5EF4-FFF2-40B4-BE49-F238E27FC236}">
                <a16:creationId xmlns:a16="http://schemas.microsoft.com/office/drawing/2014/main" id="{F02811B9-EE0D-DB4F-3C2F-0A95F86854EC}"/>
              </a:ext>
            </a:extLst>
          </p:cNvPr>
          <p:cNvSpPr>
            <a:spLocks noGrp="1"/>
          </p:cNvSpPr>
          <p:nvPr>
            <p:ph type="title"/>
          </p:nvPr>
        </p:nvSpPr>
        <p:spPr>
          <a:xfrm>
            <a:off x="838200" y="487363"/>
            <a:ext cx="5004661" cy="1325562"/>
          </a:xfrm>
        </p:spPr>
        <p:txBody>
          <a:bodyPr vert="horz" lIns="91440" tIns="45720" rIns="91440" bIns="45720" rtlCol="0" anchor="b">
            <a:normAutofit/>
          </a:bodyPr>
          <a:lstStyle/>
          <a:p>
            <a:r>
              <a:rPr lang="sv-SE" dirty="0"/>
              <a:t>Steg 3. </a:t>
            </a:r>
            <a:br>
              <a:rPr lang="sv-SE" dirty="0"/>
            </a:br>
            <a:r>
              <a:rPr lang="sv-SE" dirty="0"/>
              <a:t>Föreslå åtgärder</a:t>
            </a:r>
            <a:endParaRPr lang="en-US" dirty="0"/>
          </a:p>
        </p:txBody>
      </p:sp>
    </p:spTree>
    <p:extLst>
      <p:ext uri="{BB962C8B-B14F-4D97-AF65-F5344CB8AC3E}">
        <p14:creationId xmlns:p14="http://schemas.microsoft.com/office/powerpoint/2010/main" val="1539170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10">
            <a:extLst>
              <a:ext uri="{FF2B5EF4-FFF2-40B4-BE49-F238E27FC236}">
                <a16:creationId xmlns:a16="http://schemas.microsoft.com/office/drawing/2014/main" id="{AF54F5E6-7933-FC58-F35C-47FA659B083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12131" y="558793"/>
            <a:ext cx="2855513" cy="2900201"/>
          </a:xfrm>
          <a:prstGeom prst="rect">
            <a:avLst/>
          </a:prstGeom>
        </p:spPr>
      </p:pic>
      <p:pic>
        <p:nvPicPr>
          <p:cNvPr id="6" name="Bildobjekt 8">
            <a:extLst>
              <a:ext uri="{FF2B5EF4-FFF2-40B4-BE49-F238E27FC236}">
                <a16:creationId xmlns:a16="http://schemas.microsoft.com/office/drawing/2014/main" id="{562C4677-BC34-1026-B1E9-14720B06016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028904" y="558799"/>
            <a:ext cx="2855513" cy="2900201"/>
          </a:xfrm>
          <a:prstGeom prst="rect">
            <a:avLst/>
          </a:prstGeom>
        </p:spPr>
      </p:pic>
      <p:pic>
        <p:nvPicPr>
          <p:cNvPr id="12" name="Bildobjekt 12">
            <a:extLst>
              <a:ext uri="{FF2B5EF4-FFF2-40B4-BE49-F238E27FC236}">
                <a16:creationId xmlns:a16="http://schemas.microsoft.com/office/drawing/2014/main" id="{9F242F92-6DB3-2C8E-0A44-939122D5498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
          <a:stretch/>
        </p:blipFill>
        <p:spPr>
          <a:xfrm>
            <a:off x="6112132" y="3513309"/>
            <a:ext cx="5772286" cy="2785892"/>
          </a:xfrm>
          <a:prstGeom prst="rect">
            <a:avLst/>
          </a:prstGeom>
        </p:spPr>
      </p:pic>
      <p:sp>
        <p:nvSpPr>
          <p:cNvPr id="15" name="Rubrik 1">
            <a:extLst>
              <a:ext uri="{FF2B5EF4-FFF2-40B4-BE49-F238E27FC236}">
                <a16:creationId xmlns:a16="http://schemas.microsoft.com/office/drawing/2014/main" id="{F02811B9-EE0D-DB4F-3C2F-0A95F86854EC}"/>
              </a:ext>
            </a:extLst>
          </p:cNvPr>
          <p:cNvSpPr>
            <a:spLocks noGrp="1"/>
          </p:cNvSpPr>
          <p:nvPr>
            <p:ph type="title"/>
          </p:nvPr>
        </p:nvSpPr>
        <p:spPr>
          <a:xfrm>
            <a:off x="838200" y="487363"/>
            <a:ext cx="5228169" cy="1325562"/>
          </a:xfrm>
        </p:spPr>
        <p:txBody>
          <a:bodyPr vert="horz" lIns="91440" tIns="45720" rIns="91440" bIns="45720" rtlCol="0" anchor="b">
            <a:normAutofit/>
          </a:bodyPr>
          <a:lstStyle/>
          <a:p>
            <a:r>
              <a:rPr lang="sv-SE" dirty="0"/>
              <a:t>Steg 3. </a:t>
            </a:r>
            <a:br>
              <a:rPr lang="sv-SE" dirty="0"/>
            </a:br>
            <a:r>
              <a:rPr lang="sv-SE" dirty="0"/>
              <a:t>Föreslå åtgärder forts</a:t>
            </a:r>
            <a:endParaRPr lang="en-US" dirty="0"/>
          </a:p>
        </p:txBody>
      </p:sp>
      <p:pic>
        <p:nvPicPr>
          <p:cNvPr id="16" name="Bildobjekt 15" descr="En bild som visar utomhus, himmel, gräs, häst&#10;&#10;Automatiskt genererad beskrivning">
            <a:extLst>
              <a:ext uri="{FF2B5EF4-FFF2-40B4-BE49-F238E27FC236}">
                <a16:creationId xmlns:a16="http://schemas.microsoft.com/office/drawing/2014/main" id="{D45B196B-A640-7D13-DDBE-A8E9FAB31D6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112131" y="558793"/>
            <a:ext cx="5772286" cy="5732188"/>
          </a:xfrm>
          <a:prstGeom prst="rect">
            <a:avLst/>
          </a:prstGeom>
        </p:spPr>
      </p:pic>
      <p:sp>
        <p:nvSpPr>
          <p:cNvPr id="4" name="Platshållare för innehåll 6">
            <a:extLst>
              <a:ext uri="{FF2B5EF4-FFF2-40B4-BE49-F238E27FC236}">
                <a16:creationId xmlns:a16="http://schemas.microsoft.com/office/drawing/2014/main" id="{8D77A892-6698-9196-E50B-0F84323BE9CF}"/>
              </a:ext>
            </a:extLst>
          </p:cNvPr>
          <p:cNvSpPr txBox="1">
            <a:spLocks/>
          </p:cNvSpPr>
          <p:nvPr/>
        </p:nvSpPr>
        <p:spPr>
          <a:xfrm>
            <a:off x="838200" y="1947863"/>
            <a:ext cx="4779936" cy="4351337"/>
          </a:xfrm>
          <a:prstGeom prst="rect">
            <a:avLst/>
          </a:prstGeom>
        </p:spPr>
        <p:txBody>
          <a:bodyPr vert="horz" lIns="91440" tIns="45720" rIns="91440" bIns="45720" rtlCol="0">
            <a:noAutofit/>
          </a:bodyPr>
          <a:lstStyle>
            <a:lvl1pPr marL="360000" indent="-360000" algn="l" defTabSz="914400" rtl="0" eaLnBrk="1" latinLnBrk="0" hangingPunct="1">
              <a:lnSpc>
                <a:spcPct val="90000"/>
              </a:lnSpc>
              <a:spcBef>
                <a:spcPts val="1600"/>
              </a:spcBef>
              <a:buSzPct val="120000"/>
              <a:buFontTx/>
              <a:buBlip>
                <a:blip r:embed="rId7"/>
              </a:buBlip>
              <a:defRPr sz="24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386336"/>
              </a:buClr>
              <a:buSzPct val="120000"/>
              <a:buFont typeface="Arial" panose="020B0604020202020204" pitchFamily="34" charset="0"/>
              <a:buChar char="•"/>
              <a:defRPr sz="20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386336"/>
              </a:buClr>
              <a:buSzPct val="120000"/>
              <a:buFont typeface="Arial" panose="020B0604020202020204" pitchFamily="34" charset="0"/>
              <a:buChar char="•"/>
              <a:defRPr sz="18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386336"/>
              </a:buClr>
              <a:buSzPct val="120000"/>
              <a:buFont typeface="Arial" panose="020B0604020202020204" pitchFamily="34" charset="0"/>
              <a:buChar char="•"/>
              <a:defRPr sz="16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386336"/>
              </a:buClr>
              <a:buSzPct val="120000"/>
              <a:buFont typeface="Arial" panose="020B0604020202020204" pitchFamily="34" charset="0"/>
              <a:buChar char="•"/>
              <a:defRPr sz="14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Göra flera grindöppningar</a:t>
            </a:r>
          </a:p>
          <a:p>
            <a:r>
              <a:rPr lang="sv-SE"/>
              <a:t>Anlägga avstånd mellan hage och dike/vattendrag (skyddszon)</a:t>
            </a:r>
          </a:p>
          <a:p>
            <a:r>
              <a:rPr lang="sv-SE"/>
              <a:t>Använda en foderhäck för att minska foderspill</a:t>
            </a:r>
          </a:p>
          <a:p>
            <a:r>
              <a:rPr lang="sv-SE"/>
              <a:t>Mocka hagar 2-3 ggr/vecka</a:t>
            </a:r>
          </a:p>
          <a:p>
            <a:endParaRPr lang="sv-SE"/>
          </a:p>
          <a:p>
            <a:endParaRPr lang="sv-SE"/>
          </a:p>
          <a:p>
            <a:endParaRPr lang="sv-SE"/>
          </a:p>
          <a:p>
            <a:endParaRPr lang="sv-SE"/>
          </a:p>
          <a:p>
            <a:endParaRPr lang="sv-SE" dirty="0"/>
          </a:p>
        </p:txBody>
      </p:sp>
    </p:spTree>
    <p:extLst>
      <p:ext uri="{BB962C8B-B14F-4D97-AF65-F5344CB8AC3E}">
        <p14:creationId xmlns:p14="http://schemas.microsoft.com/office/powerpoint/2010/main" val="3698946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descr="En bild som visar utomhus, svart och vit, däggdjur, himmel&#10;&#10;Automatiskt genererad beskrivning">
            <a:extLst>
              <a:ext uri="{FF2B5EF4-FFF2-40B4-BE49-F238E27FC236}">
                <a16:creationId xmlns:a16="http://schemas.microsoft.com/office/drawing/2014/main" id="{9DA60C98-C70C-C96B-FFEA-B26FECAECBCB}"/>
              </a:ext>
            </a:extLst>
          </p:cNvPr>
          <p:cNvPicPr>
            <a:picLocks noChangeAspect="1"/>
          </p:cNvPicPr>
          <p:nvPr/>
        </p:nvPicPr>
        <p:blipFill>
          <a:blip r:embed="rId3" cstate="screen">
            <a:alphaModFix amt="15000"/>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Rubrik 1">
            <a:extLst>
              <a:ext uri="{FF2B5EF4-FFF2-40B4-BE49-F238E27FC236}">
                <a16:creationId xmlns:a16="http://schemas.microsoft.com/office/drawing/2014/main" id="{1D82CBC0-8628-D896-2398-9E322EE0C4FA}"/>
              </a:ext>
            </a:extLst>
          </p:cNvPr>
          <p:cNvSpPr>
            <a:spLocks noGrp="1"/>
          </p:cNvSpPr>
          <p:nvPr>
            <p:ph type="title"/>
          </p:nvPr>
        </p:nvSpPr>
        <p:spPr>
          <a:xfrm>
            <a:off x="838200" y="487362"/>
            <a:ext cx="10515600" cy="1325563"/>
          </a:xfrm>
        </p:spPr>
        <p:txBody>
          <a:bodyPr>
            <a:normAutofit/>
          </a:bodyPr>
          <a:lstStyle/>
          <a:p>
            <a:r>
              <a:rPr lang="sv-SE" dirty="0"/>
              <a:t>Er uppgift är att:</a:t>
            </a:r>
          </a:p>
        </p:txBody>
      </p:sp>
      <p:sp>
        <p:nvSpPr>
          <p:cNvPr id="3" name="Platshållare för innehåll 2">
            <a:extLst>
              <a:ext uri="{FF2B5EF4-FFF2-40B4-BE49-F238E27FC236}">
                <a16:creationId xmlns:a16="http://schemas.microsoft.com/office/drawing/2014/main" id="{BF2FAFEA-A6AD-85D7-212E-A8B852419C01}"/>
              </a:ext>
            </a:extLst>
          </p:cNvPr>
          <p:cNvSpPr>
            <a:spLocks noGrp="1"/>
          </p:cNvSpPr>
          <p:nvPr>
            <p:ph idx="1"/>
          </p:nvPr>
        </p:nvSpPr>
        <p:spPr>
          <a:xfrm>
            <a:off x="838200" y="1947862"/>
            <a:ext cx="10515600" cy="4351338"/>
          </a:xfrm>
        </p:spPr>
        <p:txBody>
          <a:bodyPr>
            <a:normAutofit/>
          </a:bodyPr>
          <a:lstStyle/>
          <a:p>
            <a:r>
              <a:rPr lang="sv-SE" dirty="0"/>
              <a:t>Kontakta en hästgård ni ska besöka</a:t>
            </a:r>
          </a:p>
          <a:p>
            <a:r>
              <a:rPr lang="sv-SE" dirty="0"/>
              <a:t>Förbered er inför besöket med hjälp av kartor för att se vart vattnet tar vägen och börja identifiera riskområden</a:t>
            </a:r>
          </a:p>
          <a:p>
            <a:r>
              <a:rPr lang="sv-SE" dirty="0"/>
              <a:t>Vid besöket gå runt på gården och fyll i checklistan</a:t>
            </a:r>
          </a:p>
          <a:p>
            <a:r>
              <a:rPr lang="sv-SE" dirty="0"/>
              <a:t>Sammanställ checklistan och ge förslag på åtgärder</a:t>
            </a:r>
          </a:p>
          <a:p>
            <a:r>
              <a:rPr lang="sv-SE" dirty="0"/>
              <a:t>Vid återsamlingen presentera vad ni kom fram till</a:t>
            </a:r>
          </a:p>
        </p:txBody>
      </p:sp>
    </p:spTree>
    <p:extLst>
      <p:ext uri="{BB962C8B-B14F-4D97-AF65-F5344CB8AC3E}">
        <p14:creationId xmlns:p14="http://schemas.microsoft.com/office/powerpoint/2010/main" val="289453953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1616</TotalTime>
  <Words>616</Words>
  <Application>Microsoft Macintosh PowerPoint</Application>
  <PresentationFormat>Bredbild</PresentationFormat>
  <Paragraphs>52</Paragraphs>
  <Slides>7</Slides>
  <Notes>7</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7</vt:i4>
      </vt:variant>
    </vt:vector>
  </HeadingPairs>
  <TitlesOfParts>
    <vt:vector size="11" baseType="lpstr">
      <vt:lpstr>Arial</vt:lpstr>
      <vt:lpstr>Calibri</vt:lpstr>
      <vt:lpstr>Myriad Pro</vt:lpstr>
      <vt:lpstr>Office-tema</vt:lpstr>
      <vt:lpstr>PowerPoint-presentation</vt:lpstr>
      <vt:lpstr>Vattenvårdsplanering – vad är det?</vt:lpstr>
      <vt:lpstr>Steg 1. Undersök vattnets väg</vt:lpstr>
      <vt:lpstr>Steg 2. Identifiera områden med risk för fosforläckage</vt:lpstr>
      <vt:lpstr>Steg 3.  Föreslå åtgärder</vt:lpstr>
      <vt:lpstr>Steg 3.  Föreslå åtgärder forts</vt:lpstr>
      <vt:lpstr>Er uppgift är att: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Vattnets väg</dc:title>
  <dc:creator>Linda Kjellberg</dc:creator>
  <cp:lastModifiedBy>Anette R Åhlén</cp:lastModifiedBy>
  <cp:revision>19</cp:revision>
  <dcterms:created xsi:type="dcterms:W3CDTF">2023-11-17T10:28:15Z</dcterms:created>
  <dcterms:modified xsi:type="dcterms:W3CDTF">2024-11-13T09:44:21Z</dcterms:modified>
</cp:coreProperties>
</file>